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9" r:id="rId4"/>
    <p:sldId id="258" r:id="rId5"/>
    <p:sldId id="259" r:id="rId6"/>
    <p:sldId id="260" r:id="rId7"/>
    <p:sldId id="283" r:id="rId8"/>
    <p:sldId id="265" r:id="rId9"/>
    <p:sldId id="284" r:id="rId10"/>
    <p:sldId id="286" r:id="rId11"/>
    <p:sldId id="285" r:id="rId12"/>
    <p:sldId id="287" r:id="rId13"/>
    <p:sldId id="292" r:id="rId14"/>
    <p:sldId id="288" r:id="rId15"/>
    <p:sldId id="290" r:id="rId16"/>
    <p:sldId id="291" r:id="rId17"/>
    <p:sldId id="298" r:id="rId18"/>
    <p:sldId id="289" r:id="rId19"/>
    <p:sldId id="293" r:id="rId20"/>
    <p:sldId id="299" r:id="rId21"/>
    <p:sldId id="300" r:id="rId22"/>
    <p:sldId id="303" r:id="rId23"/>
    <p:sldId id="301" r:id="rId24"/>
    <p:sldId id="302" r:id="rId25"/>
  </p:sldIdLst>
  <p:sldSz cx="12192000" cy="6858000"/>
  <p:notesSz cx="6858000" cy="12192000"/>
  <p:defaultTextStyle>
    <a:defPPr marL="0" marR="0" indent="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</a:defRPr>
    </a:defPPr>
    <a:lvl1pPr marL="0" marR="0" indent="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1pPr>
    <a:lvl2pPr marL="0" marR="0" indent="4572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2pPr>
    <a:lvl3pPr marL="0" marR="0" indent="9144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3pPr>
    <a:lvl4pPr marL="0" marR="0" indent="13716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4pPr>
    <a:lvl5pPr marL="0" marR="0" indent="18288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5pPr>
    <a:lvl6pPr marL="0" marR="0" indent="22860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6pPr>
    <a:lvl7pPr marL="0" marR="0" indent="27432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7pPr>
    <a:lvl8pPr marL="0" marR="0" indent="32004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8pPr>
    <a:lvl9pPr marL="0" marR="0" indent="365760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  <a:latin typeface="Arial"/>
        <a:ea typeface="Arial"/>
        <a:cs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385" autoAdjust="0"/>
  </p:normalViewPr>
  <p:slideViewPr>
    <p:cSldViewPr>
      <p:cViewPr varScale="1">
        <p:scale>
          <a:sx n="37" d="100"/>
          <a:sy n="37" d="100"/>
        </p:scale>
        <p:origin x="-66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3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1056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05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hape 106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>
      <a:defRPr sz="1200">
        <a:latin typeface="+mj-lt"/>
        <a:ea typeface="+mj-ea"/>
        <a:cs typeface="+mj-cs"/>
      </a:defRPr>
    </a:lvl1pPr>
    <a:lvl2pPr indent="228600">
      <a:defRPr sz="1200">
        <a:latin typeface="+mj-lt"/>
        <a:ea typeface="+mj-ea"/>
        <a:cs typeface="+mj-cs"/>
      </a:defRPr>
    </a:lvl2pPr>
    <a:lvl3pPr indent="457200">
      <a:defRPr sz="1200">
        <a:latin typeface="+mj-lt"/>
        <a:ea typeface="+mj-ea"/>
        <a:cs typeface="+mj-cs"/>
      </a:defRPr>
    </a:lvl3pPr>
    <a:lvl4pPr indent="685800">
      <a:defRPr sz="1200">
        <a:latin typeface="+mj-lt"/>
        <a:ea typeface="+mj-ea"/>
        <a:cs typeface="+mj-cs"/>
      </a:defRPr>
    </a:lvl4pPr>
    <a:lvl5pPr indent="914400">
      <a:defRPr sz="1200">
        <a:latin typeface="+mj-lt"/>
        <a:ea typeface="+mj-ea"/>
        <a:cs typeface="+mj-cs"/>
      </a:defRPr>
    </a:lvl5pPr>
    <a:lvl6pPr indent="1143000">
      <a:defRPr sz="1200">
        <a:latin typeface="+mj-lt"/>
        <a:ea typeface="+mj-ea"/>
        <a:cs typeface="+mj-cs"/>
      </a:defRPr>
    </a:lvl6pPr>
    <a:lvl7pPr indent="1371600">
      <a:defRPr sz="1200">
        <a:latin typeface="+mj-lt"/>
        <a:ea typeface="+mj-ea"/>
        <a:cs typeface="+mj-cs"/>
      </a:defRPr>
    </a:lvl7pPr>
    <a:lvl8pPr indent="1600200">
      <a:defRPr sz="1200">
        <a:latin typeface="+mj-lt"/>
        <a:ea typeface="+mj-ea"/>
        <a:cs typeface="+mj-cs"/>
      </a:defRPr>
    </a:lvl8pPr>
    <a:lvl9pPr indent="1828800">
      <a:defRPr sz="1200"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23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hape 124"/>
          <p:cNvSpPr>
            <a:spLocks noGrp="1"/>
          </p:cNvSpPr>
          <p:nvPr>
            <p:ph type="body" sz="quarter" idx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Oder in einer großen Suchmaschine eurer Wahl nach KLIPS 2.0 Köln Support suchen – auf HP dann „Studierende“ anklicken!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81090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3410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15516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2917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2917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80485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28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hape 129"/>
          <p:cNvSpPr>
            <a:spLocks noGrp="1"/>
          </p:cNvSpPr>
          <p:nvPr>
            <p:ph type="body" sz="quarter" idx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Von Eltern – Zettel/Laufzettel – heute erbrachte Leistungen online verbucht/dokumentiert – Anmeldung zu Lehrveranstaltungen/Prüfungen über KLIPS 2.0 etc. -&gt; wichtig sich mit der Plattform auszukennen!!!!</a:t>
            </a:r>
          </a:p>
          <a:p>
            <a:pPr>
              <a:defRPr/>
            </a:pPr>
            <a:r>
              <a:t>Wahrscheinlich schon einige/alle ein mehr oder weniger mit beschäftigt und wie genau die Plattform aussieht und was Sie dort machen können/müssen, werde ich Ihnen nun kurz vorstellen!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40649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46207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6230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2515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2977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09362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8236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t>Titeltext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quarter" idx="1"/>
          </p:nvPr>
        </p:nvSpPr>
        <p:spPr bwMode="auto">
          <a:xfrm>
            <a:off x="1524000" y="3602037"/>
            <a:ext cx="9144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SzTx/>
              <a:buFontTx/>
              <a:buNone/>
              <a:defRPr sz="2400"/>
            </a:lvl1pPr>
            <a:lvl2pPr marL="0" indent="457200" algn="ctr">
              <a:spcBef>
                <a:spcPts val="500"/>
              </a:spcBef>
              <a:buSzTx/>
              <a:buFontTx/>
              <a:buNone/>
              <a:defRPr sz="2400"/>
            </a:lvl2pPr>
            <a:lvl3pPr marL="0" indent="914400" algn="ctr">
              <a:spcBef>
                <a:spcPts val="500"/>
              </a:spcBef>
              <a:buSzTx/>
              <a:buFontTx/>
              <a:buNone/>
              <a:defRPr sz="2400"/>
            </a:lvl3pPr>
            <a:lvl4pPr marL="0" indent="1371600" algn="ctr">
              <a:spcBef>
                <a:spcPts val="500"/>
              </a:spcBef>
              <a:buSzTx/>
              <a:buFontTx/>
              <a:buNone/>
              <a:defRPr sz="2400"/>
            </a:lvl4pPr>
            <a:lvl5pPr marL="0" indent="1828800" algn="ctr">
              <a:spcBef>
                <a:spcPts val="500"/>
              </a:spcBef>
              <a:buSzTx/>
              <a:buFontTx/>
              <a:buNone/>
              <a:defRPr sz="2400"/>
            </a:lvl5pPr>
          </a:lstStyle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Titeltext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idx="1"/>
          </p:nvPr>
        </p:nvSpPr>
        <p:spPr bwMode="auto">
          <a:xfrm>
            <a:off x="914400" y="1981200"/>
            <a:ext cx="1036320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xfrm>
            <a:off x="831850" y="1709739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t>Titeltext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quarter" idx="1"/>
          </p:nvPr>
        </p:nvSpPr>
        <p:spPr bwMode="auto">
          <a:xfrm>
            <a:off x="831850" y="4589464"/>
            <a:ext cx="10515601" cy="15001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/>
            </a:lvl5pPr>
          </a:lstStyle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Titeltext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half" idx="1"/>
          </p:nvPr>
        </p:nvSpPr>
        <p:spPr bwMode="auto">
          <a:xfrm>
            <a:off x="914400" y="1981200"/>
            <a:ext cx="508000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xfrm>
            <a:off x="840317" y="365125"/>
            <a:ext cx="10515601" cy="132556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Titeltext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quarter" idx="1"/>
          </p:nvPr>
        </p:nvSpPr>
        <p:spPr bwMode="auto">
          <a:xfrm>
            <a:off x="840317" y="1681163"/>
            <a:ext cx="515831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/>
            </a:lvl5pPr>
          </a:lstStyle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3"/>
          </p:nvPr>
        </p:nvSpPr>
        <p:spPr bwMode="auto"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Titeltext</a:t>
            </a:r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xfrm>
            <a:off x="840317" y="457200"/>
            <a:ext cx="393276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t>Titeltext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half" idx="1"/>
          </p:nvPr>
        </p:nvSpPr>
        <p:spPr bwMode="auto">
          <a:xfrm>
            <a:off x="5183716" y="987425"/>
            <a:ext cx="6172201" cy="487362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3"/>
          </p:nvPr>
        </p:nvSpPr>
        <p:spPr bwMode="auto">
          <a:xfrm>
            <a:off x="840318" y="2057400"/>
            <a:ext cx="3932767" cy="38115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600"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text"/>
          <p:cNvSpPr>
            <a:spLocks noGrp="1"/>
          </p:cNvSpPr>
          <p:nvPr>
            <p:ph type="title"/>
          </p:nvPr>
        </p:nvSpPr>
        <p:spPr bwMode="auto">
          <a:xfrm>
            <a:off x="840317" y="457200"/>
            <a:ext cx="393276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t>Titeltext</a:t>
            </a:r>
          </a:p>
        </p:txBody>
      </p:sp>
      <p:sp>
        <p:nvSpPr>
          <p:cNvPr id="5" name="Bildplatzhalter 2"/>
          <p:cNvSpPr>
            <a:spLocks noGrp="1"/>
          </p:cNvSpPr>
          <p:nvPr>
            <p:ph type="pic" sz="half" idx="13"/>
          </p:nvPr>
        </p:nvSpPr>
        <p:spPr bwMode="auto">
          <a:xfrm>
            <a:off x="5183716" y="987425"/>
            <a:ext cx="6172201" cy="4873626"/>
          </a:xfrm>
          <a:prstGeom prst="rect">
            <a:avLst/>
          </a:prstGeom>
        </p:spPr>
        <p:txBody>
          <a:bodyPr lIns="91439" rIns="91439"/>
          <a:lstStyle/>
          <a:p>
            <a:pPr>
              <a:defRPr/>
            </a:pPr>
            <a:endParaRPr/>
          </a:p>
        </p:txBody>
      </p:sp>
      <p:sp>
        <p:nvSpPr>
          <p:cNvPr id="6" name="Textebene 1…"/>
          <p:cNvSpPr>
            <a:spLocks noGrp="1"/>
          </p:cNvSpPr>
          <p:nvPr>
            <p:ph type="body" sz="quarter" idx="1"/>
          </p:nvPr>
        </p:nvSpPr>
        <p:spPr bwMode="auto">
          <a:xfrm>
            <a:off x="840317" y="2057400"/>
            <a:ext cx="3932768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600"/>
            </a:lvl1pPr>
            <a:lvl2pPr marL="0" indent="457200">
              <a:spcBef>
                <a:spcPts val="300"/>
              </a:spcBef>
              <a:buSzTx/>
              <a:buFontTx/>
              <a:buNone/>
              <a:defRPr sz="1600"/>
            </a:lvl2pPr>
            <a:lvl3pPr marL="0" indent="914400">
              <a:spcBef>
                <a:spcPts val="300"/>
              </a:spcBef>
              <a:buSzTx/>
              <a:buFontTx/>
              <a:buNone/>
              <a:defRPr sz="1600"/>
            </a:lvl3pPr>
            <a:lvl4pPr marL="0" indent="1371600">
              <a:spcBef>
                <a:spcPts val="300"/>
              </a:spcBef>
              <a:buSzTx/>
              <a:buFontTx/>
              <a:buNone/>
              <a:defRPr sz="1600"/>
            </a:lvl4pPr>
            <a:lvl5pPr marL="0" indent="1828800">
              <a:spcBef>
                <a:spcPts val="300"/>
              </a:spcBef>
              <a:buSzTx/>
              <a:buFontTx/>
              <a:buNone/>
              <a:defRPr sz="1600"/>
            </a:lvl5pPr>
          </a:lstStyle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8" descr="Picture 8"/>
          <p:cNvPicPr>
            <a:picLocks noChangeAspect="1"/>
          </p:cNvPicPr>
          <p:nvPr/>
        </p:nvPicPr>
        <p:blipFill>
          <a:blip r:embed="rId11" cstate="print"/>
          <a:stretch/>
        </p:blipFill>
        <p:spPr bwMode="auto">
          <a:xfrm>
            <a:off x="0" y="0"/>
            <a:ext cx="12194117" cy="685958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21"/>
          <p:cNvSpPr/>
          <p:nvPr/>
        </p:nvSpPr>
        <p:spPr bwMode="auto">
          <a:xfrm>
            <a:off x="9652000" y="5791200"/>
            <a:ext cx="1727199" cy="838200"/>
          </a:xfrm>
          <a:prstGeom prst="rect">
            <a:avLst/>
          </a:prstGeom>
          <a:solidFill>
            <a:schemeClr val="accent3">
              <a:lumOff val="44000"/>
            </a:schemeClr>
          </a:solidFill>
          <a:ln>
            <a:solidFill>
              <a:schemeClr val="accent3">
                <a:lumOff val="44000"/>
              </a:schemeClr>
            </a:solidFill>
            <a:miter/>
          </a:ln>
        </p:spPr>
        <p:txBody>
          <a:bodyPr lIns="45719" rIns="45719" anchor="ctr"/>
          <a:lstStyle/>
          <a:p>
            <a:pPr>
              <a:defRPr/>
            </a:pPr>
            <a:endParaRPr/>
          </a:p>
        </p:txBody>
      </p:sp>
      <p:grpSp>
        <p:nvGrpSpPr>
          <p:cNvPr id="6" name="Group 11"/>
          <p:cNvGrpSpPr/>
          <p:nvPr/>
        </p:nvGrpSpPr>
        <p:grpSpPr bwMode="auto">
          <a:xfrm>
            <a:off x="-1" y="5715000"/>
            <a:ext cx="10972802" cy="762000"/>
            <a:chOff x="0" y="0"/>
            <a:chExt cx="10972800" cy="762000"/>
          </a:xfrm>
        </p:grpSpPr>
        <p:grpSp>
          <p:nvGrpSpPr>
            <p:cNvPr id="7" name="Picture 12"/>
            <p:cNvGrpSpPr/>
            <p:nvPr/>
          </p:nvGrpSpPr>
          <p:grpSpPr bwMode="auto">
            <a:xfrm>
              <a:off x="10160000" y="152400"/>
              <a:ext cx="812801" cy="609600"/>
              <a:chOff x="0" y="0"/>
              <a:chExt cx="812800" cy="609600"/>
            </a:xfrm>
          </p:grpSpPr>
          <p:sp>
            <p:nvSpPr>
              <p:cNvPr id="8" name="Rechteck"/>
              <p:cNvSpPr/>
              <p:nvPr/>
            </p:nvSpPr>
            <p:spPr bwMode="auto">
              <a:xfrm>
                <a:off x="0" y="0"/>
                <a:ext cx="812800" cy="609600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12700" cap="flat">
                <a:noFill/>
                <a:miter lim="400000"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  <p:pic>
            <p:nvPicPr>
              <p:cNvPr id="9" name="image2.png" descr="image2.png"/>
              <p:cNvPicPr>
                <a:picLocks noChangeAspect="1"/>
              </p:cNvPicPr>
              <p:nvPr/>
            </p:nvPicPr>
            <p:blipFill>
              <a:blip r:embed="rId12" cstate="print"/>
              <a:stretch/>
            </p:blipFill>
            <p:spPr bwMode="auto">
              <a:xfrm>
                <a:off x="0" y="0"/>
                <a:ext cx="812800" cy="609600"/>
              </a:xfrm>
              <a:prstGeom prst="rect">
                <a:avLst/>
              </a:prstGeom>
              <a:ln w="12700" cap="flat">
                <a:noFill/>
                <a:miter lim="400000"/>
              </a:ln>
            </p:spPr>
          </p:pic>
        </p:grpSp>
        <p:grpSp>
          <p:nvGrpSpPr>
            <p:cNvPr id="10" name="Group 13"/>
            <p:cNvGrpSpPr/>
            <p:nvPr/>
          </p:nvGrpSpPr>
          <p:grpSpPr bwMode="auto">
            <a:xfrm>
              <a:off x="-1" y="0"/>
              <a:ext cx="10913534" cy="0"/>
              <a:chOff x="0" y="0"/>
              <a:chExt cx="10913532" cy="0"/>
            </a:xfrm>
          </p:grpSpPr>
          <p:sp>
            <p:nvSpPr>
              <p:cNvPr id="11" name="Line 14"/>
              <p:cNvSpPr/>
              <p:nvPr/>
            </p:nvSpPr>
            <p:spPr bwMode="auto">
              <a:xfrm>
                <a:off x="0" y="0"/>
                <a:ext cx="1583266" cy="0"/>
              </a:xfrm>
              <a:prstGeom prst="line">
                <a:avLst/>
              </a:prstGeom>
              <a:noFill/>
              <a:ln w="69850" cap="flat">
                <a:solidFill>
                  <a:srgbClr val="83AF23"/>
                </a:solidFill>
                <a:prstDash val="solid"/>
                <a:round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  <p:sp>
            <p:nvSpPr>
              <p:cNvPr id="12" name="Line 15"/>
              <p:cNvSpPr/>
              <p:nvPr/>
            </p:nvSpPr>
            <p:spPr bwMode="auto">
              <a:xfrm>
                <a:off x="1591733" y="0"/>
                <a:ext cx="1583266" cy="0"/>
              </a:xfrm>
              <a:prstGeom prst="line">
                <a:avLst/>
              </a:prstGeom>
              <a:noFill/>
              <a:ln w="69850" cap="flat">
                <a:solidFill>
                  <a:srgbClr val="7D321D"/>
                </a:solidFill>
                <a:prstDash val="solid"/>
                <a:round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  <p:sp>
            <p:nvSpPr>
              <p:cNvPr id="13" name="Line 16"/>
              <p:cNvSpPr/>
              <p:nvPr/>
            </p:nvSpPr>
            <p:spPr bwMode="auto">
              <a:xfrm>
                <a:off x="3132666" y="0"/>
                <a:ext cx="1583266" cy="0"/>
              </a:xfrm>
              <a:prstGeom prst="line">
                <a:avLst/>
              </a:prstGeom>
              <a:noFill/>
              <a:ln w="69850" cap="flat">
                <a:solidFill>
                  <a:srgbClr val="AF111D"/>
                </a:solidFill>
                <a:prstDash val="solid"/>
                <a:round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  <p:sp>
            <p:nvSpPr>
              <p:cNvPr id="14" name="Line 17"/>
              <p:cNvSpPr/>
              <p:nvPr/>
            </p:nvSpPr>
            <p:spPr bwMode="auto">
              <a:xfrm>
                <a:off x="4690533" y="0"/>
                <a:ext cx="1583266" cy="0"/>
              </a:xfrm>
              <a:prstGeom prst="line">
                <a:avLst/>
              </a:prstGeom>
              <a:noFill/>
              <a:ln w="69850" cap="flat">
                <a:solidFill>
                  <a:srgbClr val="590F68"/>
                </a:solidFill>
                <a:prstDash val="solid"/>
                <a:round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  <p:sp>
            <p:nvSpPr>
              <p:cNvPr id="15" name="Line 18"/>
              <p:cNvSpPr/>
              <p:nvPr/>
            </p:nvSpPr>
            <p:spPr bwMode="auto">
              <a:xfrm>
                <a:off x="6214533" y="0"/>
                <a:ext cx="1583266" cy="0"/>
              </a:xfrm>
              <a:prstGeom prst="line">
                <a:avLst/>
              </a:prstGeom>
              <a:noFill/>
              <a:ln w="69850" cap="flat">
                <a:solidFill>
                  <a:srgbClr val="0082C6"/>
                </a:solidFill>
                <a:prstDash val="solid"/>
                <a:round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  <p:sp>
            <p:nvSpPr>
              <p:cNvPr id="16" name="Line 19"/>
              <p:cNvSpPr/>
              <p:nvPr/>
            </p:nvSpPr>
            <p:spPr bwMode="auto">
              <a:xfrm>
                <a:off x="7755466" y="0"/>
                <a:ext cx="1583266" cy="0"/>
              </a:xfrm>
              <a:prstGeom prst="line">
                <a:avLst/>
              </a:prstGeom>
              <a:noFill/>
              <a:ln w="69850" cap="flat">
                <a:solidFill>
                  <a:srgbClr val="DBA619"/>
                </a:solidFill>
                <a:prstDash val="solid"/>
                <a:round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  <p:sp>
            <p:nvSpPr>
              <p:cNvPr id="17" name="Line 20"/>
              <p:cNvSpPr/>
              <p:nvPr/>
            </p:nvSpPr>
            <p:spPr bwMode="auto">
              <a:xfrm>
                <a:off x="9330266" y="0"/>
                <a:ext cx="1583266" cy="0"/>
              </a:xfrm>
              <a:prstGeom prst="line">
                <a:avLst/>
              </a:prstGeom>
              <a:noFill/>
              <a:ln w="69850" cap="flat">
                <a:solidFill>
                  <a:srgbClr val="91C4EA"/>
                </a:solidFill>
                <a:prstDash val="solid"/>
                <a:round/>
              </a:ln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/>
                </a:pPr>
                <a:endParaRPr/>
              </a:p>
            </p:txBody>
          </p:sp>
        </p:grpSp>
      </p:grpSp>
      <p:sp>
        <p:nvSpPr>
          <p:cNvPr id="18" name="Titeltext"/>
          <p:cNvSpPr>
            <a:spLocks noGrp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pPr>
              <a:defRPr/>
            </a:pPr>
            <a:r>
              <a:t>Titeltext</a:t>
            </a:r>
          </a:p>
        </p:txBody>
      </p:sp>
      <p:sp>
        <p:nvSpPr>
          <p:cNvPr id="19" name="Textebene 1…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</p:spPr>
        <p:txBody>
          <a:bodyPr lIns="45719" rIns="45719"/>
          <a:lstStyle/>
          <a:p>
            <a:pPr>
              <a:defRPr/>
            </a:pPr>
            <a:r>
              <a:t>Textebene 1</a:t>
            </a:r>
          </a:p>
          <a:p>
            <a:pPr lvl="1">
              <a:defRPr/>
            </a:pPr>
            <a:r>
              <a:t>Textebene 2</a:t>
            </a:r>
          </a:p>
          <a:p>
            <a:pPr lvl="2">
              <a:defRPr/>
            </a:pPr>
            <a:r>
              <a:t>Textebene 3</a:t>
            </a:r>
          </a:p>
          <a:p>
            <a:pPr lvl="3">
              <a:defRPr/>
            </a:pPr>
            <a:r>
              <a:t>Textebene 4</a:t>
            </a:r>
          </a:p>
          <a:p>
            <a:pPr lvl="4">
              <a:defRPr/>
            </a:pPr>
            <a:r>
              <a:t>Textebene 5</a:t>
            </a:r>
          </a:p>
        </p:txBody>
      </p:sp>
      <p:sp>
        <p:nvSpPr>
          <p:cNvPr id="20" name="Foliennummer"/>
          <p:cNvSpPr>
            <a:spLocks noGrp="1"/>
          </p:cNvSpPr>
          <p:nvPr>
            <p:ph type="sldNum" sz="quarter" idx="2"/>
          </p:nvPr>
        </p:nvSpPr>
        <p:spPr bwMode="auto"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86CB4B4D-7CA3-9044-876B-883B54F867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1pPr>
      <a:lvl2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2pPr>
      <a:lvl3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3pPr>
      <a:lvl4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4pPr>
      <a:lvl5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5pPr>
      <a:lvl6pPr marL="0" marR="0" indent="4572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6pPr>
      <a:lvl7pPr marL="0" marR="0" indent="9144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7pPr>
      <a:lvl8pPr marL="0" marR="0" indent="1371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8pPr>
      <a:lvl9pPr marL="0" marR="0" indent="18288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000" b="1" i="0" u="none" strike="noStrike" cap="none" spc="0">
          <a:ln>
            <a:noFill/>
          </a:ln>
          <a:solidFill>
            <a:srgbClr val="CD0921"/>
          </a:solidFill>
          <a:latin typeface="Arial"/>
          <a:ea typeface="Arial"/>
          <a:cs typeface="Arial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•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1pPr>
      <a:lvl2pPr marL="783771" marR="0" indent="-326571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–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2pPr>
      <a:lvl3pPr marL="1219200" marR="0" indent="-30480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-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3pPr>
      <a:lvl4pPr marL="1737360" marR="0" indent="-36576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›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4pPr>
      <a:lvl5pPr marL="2194560" marR="0" indent="-36576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»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5pPr>
      <a:lvl6pPr marL="2692400" marR="0" indent="-40640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•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6pPr>
      <a:lvl7pPr marL="3149600" marR="0" indent="-40640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•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7pPr>
      <a:lvl8pPr marL="3606800" marR="0" indent="-40640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•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8pPr>
      <a:lvl9pPr marL="4064000" marR="0" indent="-406400" algn="l" defTabSz="91440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Times"/>
        <a:buChar char="•"/>
        <a:defRPr sz="3200" b="1" i="0" u="none" strike="noStrike" cap="none" spc="0">
          <a:ln>
            <a:noFill/>
          </a:ln>
          <a:solidFill>
            <a:srgbClr val="2B586C"/>
          </a:solidFill>
          <a:latin typeface="Arial"/>
          <a:ea typeface="Arial"/>
          <a:cs typeface="Arial"/>
        </a:defRPr>
      </a:lvl9pPr>
    </p:bodyStyle>
    <p:otherStyle>
      <a:lvl1pPr marL="0" marR="0" indent="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1pPr>
      <a:lvl2pPr marL="0" marR="0" indent="4572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2pPr>
      <a:lvl3pPr marL="0" marR="0" indent="9144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3pPr>
      <a:lvl4pPr marL="0" marR="0" indent="13716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4pPr>
      <a:lvl5pPr marL="0" marR="0" indent="18288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5pPr>
      <a:lvl6pPr marL="0" marR="0" indent="22860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6pPr>
      <a:lvl7pPr marL="0" marR="0" indent="27432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7pPr>
      <a:lvl8pPr marL="0" marR="0" indent="32004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8pPr>
      <a:lvl9pPr marL="0" marR="0" indent="3657600" algn="r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/>
            </a:pPr>
            <a:r>
              <a:rPr u="none" dirty="0"/>
              <a:t>Herzlich </a:t>
            </a:r>
            <a:r>
              <a:rPr u="none" dirty="0" err="1"/>
              <a:t>Willkommen</a:t>
            </a:r>
            <a:r>
              <a:rPr u="none" dirty="0"/>
              <a:t> </a:t>
            </a:r>
            <a:r>
              <a:rPr lang="de-DE" u="none" dirty="0"/>
              <a:t>zur Infoveranstaltung</a:t>
            </a:r>
            <a:br>
              <a:rPr lang="de-DE" u="none" dirty="0"/>
            </a:br>
            <a:r>
              <a:rPr lang="de-DE" u="none" dirty="0"/>
              <a:t>PO – Wechsel 2021</a:t>
            </a:r>
            <a:endParaRPr dirty="0"/>
          </a:p>
        </p:txBody>
      </p:sp>
      <p:sp>
        <p:nvSpPr>
          <p:cNvPr id="5" name="Untertitel 2"/>
          <p:cNvSpPr>
            <a:spLocks noGrp="1"/>
          </p:cNvSpPr>
          <p:nvPr>
            <p:ph type="subTitle" sz="quarter" idx="1"/>
          </p:nvPr>
        </p:nvSpPr>
        <p:spPr bwMode="auto"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Fachstudiengang Musikvermittlung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allgemeine Anerkennungsregeln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778773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xmlns="" id="{1A6FD6AD-5262-4740-A05B-3F70DBDF7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9417658"/>
              </p:ext>
            </p:extLst>
          </p:nvPr>
        </p:nvGraphicFramePr>
        <p:xfrm>
          <a:off x="1055440" y="1736970"/>
          <a:ext cx="10153128" cy="4039344"/>
        </p:xfrm>
        <a:graphic>
          <a:graphicData uri="http://schemas.openxmlformats.org/drawingml/2006/table">
            <a:tbl>
              <a:tblPr firstRow="1" firstCol="1" bandRow="1"/>
              <a:tblGrid>
                <a:gridCol w="4464496">
                  <a:extLst>
                    <a:ext uri="{9D8B030D-6E8A-4147-A177-3AD203B41FA5}">
                      <a16:colId xmlns:a16="http://schemas.microsoft.com/office/drawing/2014/main" xmlns="" val="38378648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310845992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495544977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17727156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635524125"/>
                    </a:ext>
                  </a:extLst>
                </a:gridCol>
              </a:tblGrid>
              <a:tr h="343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PO2015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LP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PO2021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LP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5443603"/>
                  </a:ext>
                </a:extLst>
              </a:tr>
              <a:tr h="68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BA-MUVER-BM-1: Musikpädagogik und  -praxis (6682BMMp00)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BM1: Musikpraxis und Musiktheorie (6682BBM1MP)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9265924"/>
                  </a:ext>
                </a:extLst>
              </a:tr>
              <a:tr h="68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1: Harmonielehre I und </a:t>
                      </a:r>
                      <a:b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2: Gehörbildung I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b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1: Musiktheorie und Gehörbildung I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7632450"/>
                  </a:ext>
                </a:extLst>
              </a:tr>
              <a:tr h="68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2: Gehörbildung II und </a:t>
                      </a:r>
                      <a:b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3: Harmonielehre II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BM3)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2: Musiktheorie und Gehörbildung II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1662091"/>
                  </a:ext>
                </a:extLst>
              </a:tr>
              <a:tr h="3116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1: Percussion I </a:t>
                      </a: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 AM1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3: Instrumentalpraxis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1565861"/>
                  </a:ext>
                </a:extLst>
              </a:tr>
              <a:tr h="343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2: Ensemble I </a:t>
                      </a: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 AM1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4: Ensemble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0135482"/>
                  </a:ext>
                </a:extLst>
              </a:tr>
              <a:tr h="687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1: Musik und Bewegung oder Gruppenimprovisation </a:t>
                      </a: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BM3)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 dirty="0"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5: Improvisation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5890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83831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AD41124C-10B5-4044-84E6-77A849E27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2852227"/>
              </p:ext>
            </p:extLst>
          </p:nvPr>
        </p:nvGraphicFramePr>
        <p:xfrm>
          <a:off x="1055440" y="1736968"/>
          <a:ext cx="10081120" cy="3619113"/>
        </p:xfrm>
        <a:graphic>
          <a:graphicData uri="http://schemas.openxmlformats.org/drawingml/2006/table">
            <a:tbl>
              <a:tblPr firstRow="1" firstCol="1" bandRow="1"/>
              <a:tblGrid>
                <a:gridCol w="4680520">
                  <a:extLst>
                    <a:ext uri="{9D8B030D-6E8A-4147-A177-3AD203B41FA5}">
                      <a16:colId xmlns:a16="http://schemas.microsoft.com/office/drawing/2014/main" xmlns="" val="192965197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1337350372"/>
                    </a:ext>
                  </a:extLst>
                </a:gridCol>
                <a:gridCol w="381121">
                  <a:extLst>
                    <a:ext uri="{9D8B030D-6E8A-4147-A177-3AD203B41FA5}">
                      <a16:colId xmlns:a16="http://schemas.microsoft.com/office/drawing/2014/main" xmlns="" val="2744435172"/>
                    </a:ext>
                  </a:extLst>
                </a:gridCol>
                <a:gridCol w="4227391">
                  <a:extLst>
                    <a:ext uri="{9D8B030D-6E8A-4147-A177-3AD203B41FA5}">
                      <a16:colId xmlns:a16="http://schemas.microsoft.com/office/drawing/2014/main" xmlns="" val="365696186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1840996141"/>
                    </a:ext>
                  </a:extLst>
                </a:gridCol>
              </a:tblGrid>
              <a:tr h="323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PO2015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LP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PO2021</a:t>
                      </a:r>
                      <a:endParaRPr lang="de-DE" sz="180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6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LP</a:t>
                      </a:r>
                      <a:endParaRPr lang="de-DE" sz="1800" dirty="0">
                        <a:effectLst/>
                        <a:latin typeface="Arial Nov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3958740"/>
                  </a:ext>
                </a:extLst>
              </a:tr>
              <a:tr h="7375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BA-MUVERBM-2: Musikgeschichte und -kulturen I (6682BMMk01)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BM2: </a:t>
                      </a:r>
                      <a:r>
                        <a:rPr lang="de-DE" sz="1800" b="1" dirty="0" err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Einfü̈hrung</a:t>
                      </a: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in Fachdidaktik und  -wissenschaft (6682BBM2FD)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330015"/>
                  </a:ext>
                </a:extLst>
              </a:tr>
              <a:tr h="7375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Vorlesung/Seminar 1: Geschichte als Weg zum Musikverstehen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Musikgeschichte im Überblick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3056402"/>
                  </a:ext>
                </a:extLst>
              </a:tr>
              <a:tr h="775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Vorlesung/Seminar 1: Einführung in das Studium der Musikpädagogik </a:t>
                      </a: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BM1)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Einführung in die Musikpädagogik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0728498"/>
                  </a:ext>
                </a:extLst>
              </a:tr>
              <a:tr h="7375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schriftliche Prüfung (90 Min.) </a:t>
                      </a: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BM1)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 dirty="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Klausur (zwei Bereiche)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7687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7732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3E98BF76-8287-4235-9792-B53F092914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0081886"/>
              </p:ext>
            </p:extLst>
          </p:nvPr>
        </p:nvGraphicFramePr>
        <p:xfrm>
          <a:off x="1055440" y="1736968"/>
          <a:ext cx="10222159" cy="3384065"/>
        </p:xfrm>
        <a:graphic>
          <a:graphicData uri="http://schemas.openxmlformats.org/drawingml/2006/table">
            <a:tbl>
              <a:tblPr firstRow="1" firstCol="1" bandRow="1"/>
              <a:tblGrid>
                <a:gridCol w="4612685">
                  <a:extLst>
                    <a:ext uri="{9D8B030D-6E8A-4147-A177-3AD203B41FA5}">
                      <a16:colId xmlns:a16="http://schemas.microsoft.com/office/drawing/2014/main" xmlns="" val="1288847748"/>
                    </a:ext>
                  </a:extLst>
                </a:gridCol>
                <a:gridCol w="409516">
                  <a:extLst>
                    <a:ext uri="{9D8B030D-6E8A-4147-A177-3AD203B41FA5}">
                      <a16:colId xmlns:a16="http://schemas.microsoft.com/office/drawing/2014/main" xmlns="" val="3037538908"/>
                    </a:ext>
                  </a:extLst>
                </a:gridCol>
                <a:gridCol w="456768">
                  <a:extLst>
                    <a:ext uri="{9D8B030D-6E8A-4147-A177-3AD203B41FA5}">
                      <a16:colId xmlns:a16="http://schemas.microsoft.com/office/drawing/2014/main" xmlns="" val="1527512176"/>
                    </a:ext>
                  </a:extLst>
                </a:gridCol>
                <a:gridCol w="4328049">
                  <a:extLst>
                    <a:ext uri="{9D8B030D-6E8A-4147-A177-3AD203B41FA5}">
                      <a16:colId xmlns:a16="http://schemas.microsoft.com/office/drawing/2014/main" xmlns="" val="2057415164"/>
                    </a:ext>
                  </a:extLst>
                </a:gridCol>
                <a:gridCol w="415141">
                  <a:extLst>
                    <a:ext uri="{9D8B030D-6E8A-4147-A177-3AD203B41FA5}">
                      <a16:colId xmlns:a16="http://schemas.microsoft.com/office/drawing/2014/main" xmlns="" val="240855917"/>
                    </a:ext>
                  </a:extLst>
                </a:gridCol>
              </a:tblGrid>
              <a:tr h="676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BA-MUVER-BM-3: Musikvermittlung I (6682BMMu01)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BM3: Musikwissenschaft (6682BBM3MW)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3796332"/>
                  </a:ext>
                </a:extLst>
              </a:tr>
              <a:tr h="676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 2: Musikalische Genres, Gattungen und Werke I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BM2)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Musikalische Genres, Gattungen und Werke 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2711879"/>
                  </a:ext>
                </a:extLst>
              </a:tr>
              <a:tr h="676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 3: Musikalische Genres, Gattungen und Werke II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BM2)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Musikalische Genres, Gattungen und Werke II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8388461"/>
                  </a:ext>
                </a:extLst>
              </a:tr>
              <a:tr h="676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Musikalische Genres, Gattungen und Werke III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BM2)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Musikalische Genres, Gattungen und Werke III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8334622"/>
                  </a:ext>
                </a:extLst>
              </a:tr>
              <a:tr h="676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schriftliche Prüfung: Klausur (90 Min.)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 dirty="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mündliche Prüfung (20 Min.)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809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9347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317EB057-F5E4-4CF7-BBBA-A4CDEBE95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0857435"/>
              </p:ext>
            </p:extLst>
          </p:nvPr>
        </p:nvGraphicFramePr>
        <p:xfrm>
          <a:off x="1055440" y="1736970"/>
          <a:ext cx="10081120" cy="3636244"/>
        </p:xfrm>
        <a:graphic>
          <a:graphicData uri="http://schemas.openxmlformats.org/drawingml/2006/table">
            <a:tbl>
              <a:tblPr firstRow="1" firstCol="1" bandRow="1"/>
              <a:tblGrid>
                <a:gridCol w="4549042">
                  <a:extLst>
                    <a:ext uri="{9D8B030D-6E8A-4147-A177-3AD203B41FA5}">
                      <a16:colId xmlns:a16="http://schemas.microsoft.com/office/drawing/2014/main" xmlns="" val="3632768206"/>
                    </a:ext>
                  </a:extLst>
                </a:gridCol>
                <a:gridCol w="403866">
                  <a:extLst>
                    <a:ext uri="{9D8B030D-6E8A-4147-A177-3AD203B41FA5}">
                      <a16:colId xmlns:a16="http://schemas.microsoft.com/office/drawing/2014/main" xmlns="" val="3943004994"/>
                    </a:ext>
                  </a:extLst>
                </a:gridCol>
                <a:gridCol w="450466">
                  <a:extLst>
                    <a:ext uri="{9D8B030D-6E8A-4147-A177-3AD203B41FA5}">
                      <a16:colId xmlns:a16="http://schemas.microsoft.com/office/drawing/2014/main" xmlns="" val="2017454423"/>
                    </a:ext>
                  </a:extLst>
                </a:gridCol>
                <a:gridCol w="4268333">
                  <a:extLst>
                    <a:ext uri="{9D8B030D-6E8A-4147-A177-3AD203B41FA5}">
                      <a16:colId xmlns:a16="http://schemas.microsoft.com/office/drawing/2014/main" xmlns="" val="2950069271"/>
                    </a:ext>
                  </a:extLst>
                </a:gridCol>
                <a:gridCol w="409413">
                  <a:extLst>
                    <a:ext uri="{9D8B030D-6E8A-4147-A177-3AD203B41FA5}">
                      <a16:colId xmlns:a16="http://schemas.microsoft.com/office/drawing/2014/main" xmlns="" val="3824724908"/>
                    </a:ext>
                  </a:extLst>
                </a:gridCol>
              </a:tblGrid>
              <a:tr h="663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AM-1 Musikgeschichte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AM1: Musikgeschichte (6682BAM1MG)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4845765"/>
                  </a:ext>
                </a:extLst>
              </a:tr>
              <a:tr h="663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 1: Musik und Geschichte I </a:t>
                      </a:r>
                      <a:r>
                        <a:rPr lang="de-DE" sz="1800" dirty="0">
                          <a:solidFill>
                            <a:srgbClr val="4F81BD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oder</a:t>
                      </a: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 2: Musik und Geschichte II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 1: Musik in Geschichte und Gegenwart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2768839"/>
                  </a:ext>
                </a:extLst>
              </a:tr>
              <a:tr h="663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 und Geschichte 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 in Geschichte und Gegenwart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013285"/>
                  </a:ext>
                </a:extLst>
              </a:tr>
              <a:tr h="663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 und Geschichte II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 in Geschichte und Gegenwart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0166574"/>
                  </a:ext>
                </a:extLst>
              </a:tr>
              <a:tr h="3191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Hausarbeit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Hausarbeit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9326307"/>
                  </a:ext>
                </a:extLst>
              </a:tr>
              <a:tr h="663418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Falls beide Vorlesungen erbracht wurden, kann eine Vorlesung als Seminar 1 oder 2 anerkannt werden.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2829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2688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FF7A681C-A491-4F55-B3A2-AD81E13CE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3641945"/>
              </p:ext>
            </p:extLst>
          </p:nvPr>
        </p:nvGraphicFramePr>
        <p:xfrm>
          <a:off x="1055440" y="1736969"/>
          <a:ext cx="10222159" cy="3060183"/>
        </p:xfrm>
        <a:graphic>
          <a:graphicData uri="http://schemas.openxmlformats.org/drawingml/2006/table">
            <a:tbl>
              <a:tblPr firstRow="1" firstCol="1" bandRow="1"/>
              <a:tblGrid>
                <a:gridCol w="4612685">
                  <a:extLst>
                    <a:ext uri="{9D8B030D-6E8A-4147-A177-3AD203B41FA5}">
                      <a16:colId xmlns:a16="http://schemas.microsoft.com/office/drawing/2014/main" xmlns="" val="805205545"/>
                    </a:ext>
                  </a:extLst>
                </a:gridCol>
                <a:gridCol w="409516">
                  <a:extLst>
                    <a:ext uri="{9D8B030D-6E8A-4147-A177-3AD203B41FA5}">
                      <a16:colId xmlns:a16="http://schemas.microsoft.com/office/drawing/2014/main" xmlns="" val="1125354134"/>
                    </a:ext>
                  </a:extLst>
                </a:gridCol>
                <a:gridCol w="456768">
                  <a:extLst>
                    <a:ext uri="{9D8B030D-6E8A-4147-A177-3AD203B41FA5}">
                      <a16:colId xmlns:a16="http://schemas.microsoft.com/office/drawing/2014/main" xmlns="" val="983182659"/>
                    </a:ext>
                  </a:extLst>
                </a:gridCol>
                <a:gridCol w="4328049">
                  <a:extLst>
                    <a:ext uri="{9D8B030D-6E8A-4147-A177-3AD203B41FA5}">
                      <a16:colId xmlns:a16="http://schemas.microsoft.com/office/drawing/2014/main" xmlns="" val="231429808"/>
                    </a:ext>
                  </a:extLst>
                </a:gridCol>
                <a:gridCol w="415141">
                  <a:extLst>
                    <a:ext uri="{9D8B030D-6E8A-4147-A177-3AD203B41FA5}">
                      <a16:colId xmlns:a16="http://schemas.microsoft.com/office/drawing/2014/main" xmlns="" val="3789190843"/>
                    </a:ext>
                  </a:extLst>
                </a:gridCol>
              </a:tblGrid>
              <a:tr h="768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BA-MUVER-AM-2: Musik und Medien (6682AMMM00)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AM2: Musik und Medien (6682BAM2MM)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2207853"/>
                  </a:ext>
                </a:extLst>
              </a:tr>
              <a:tr h="3842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Neue Medien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Vorlesung 1: Musik und Medien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9450944"/>
                  </a:ext>
                </a:extLst>
              </a:tr>
              <a:tr h="3842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Bild, Film, Sprache und Musik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Auditive Medien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2816645"/>
                  </a:ext>
                </a:extLst>
              </a:tr>
              <a:tr h="3842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Visualisierung von Musik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3992262"/>
                  </a:ext>
                </a:extLst>
              </a:tr>
              <a:tr h="7548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Hausarbeit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Mündlichen Prüfung (20 Min.)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0910470"/>
                  </a:ext>
                </a:extLst>
              </a:tr>
              <a:tr h="384220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Wenn das Modul abgeschlossen ist, wird auch das neue Modul anerkannt. 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1211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5733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C297310E-E53A-4AF3-AEF0-E8368FDB6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7622503"/>
              </p:ext>
            </p:extLst>
          </p:nvPr>
        </p:nvGraphicFramePr>
        <p:xfrm>
          <a:off x="914400" y="1736968"/>
          <a:ext cx="10363199" cy="3852268"/>
        </p:xfrm>
        <a:graphic>
          <a:graphicData uri="http://schemas.openxmlformats.org/drawingml/2006/table">
            <a:tbl>
              <a:tblPr firstRow="1" firstCol="1" bandRow="1"/>
              <a:tblGrid>
                <a:gridCol w="4676329">
                  <a:extLst>
                    <a:ext uri="{9D8B030D-6E8A-4147-A177-3AD203B41FA5}">
                      <a16:colId xmlns:a16="http://schemas.microsoft.com/office/drawing/2014/main" xmlns="" val="1796561024"/>
                    </a:ext>
                  </a:extLst>
                </a:gridCol>
                <a:gridCol w="415166">
                  <a:extLst>
                    <a:ext uri="{9D8B030D-6E8A-4147-A177-3AD203B41FA5}">
                      <a16:colId xmlns:a16="http://schemas.microsoft.com/office/drawing/2014/main" xmlns="" val="2196585011"/>
                    </a:ext>
                  </a:extLst>
                </a:gridCol>
                <a:gridCol w="463070">
                  <a:extLst>
                    <a:ext uri="{9D8B030D-6E8A-4147-A177-3AD203B41FA5}">
                      <a16:colId xmlns:a16="http://schemas.microsoft.com/office/drawing/2014/main" xmlns="" val="3549589415"/>
                    </a:ext>
                  </a:extLst>
                </a:gridCol>
                <a:gridCol w="4387765">
                  <a:extLst>
                    <a:ext uri="{9D8B030D-6E8A-4147-A177-3AD203B41FA5}">
                      <a16:colId xmlns:a16="http://schemas.microsoft.com/office/drawing/2014/main" xmlns="" val="185708510"/>
                    </a:ext>
                  </a:extLst>
                </a:gridCol>
                <a:gridCol w="420869">
                  <a:extLst>
                    <a:ext uri="{9D8B030D-6E8A-4147-A177-3AD203B41FA5}">
                      <a16:colId xmlns:a16="http://schemas.microsoft.com/office/drawing/2014/main" xmlns="" val="3715938000"/>
                    </a:ext>
                  </a:extLst>
                </a:gridCol>
              </a:tblGrid>
              <a:tr h="642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BA-MUVER-AM-3: Musikvermittlung II (6682AMMu02)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AM3: Musikvermittlung (6682BAM3MV)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2415291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Konzertpädagogik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Konzertpädagogik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4663729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4: Kulturmanagement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Kulturmanagement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6007270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5: Werkstatt Musikvermittlung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Werkstatt Musikvermittlung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976980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mündliche Prüfung (20 Min.)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Kombinierte Prüfung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4821670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7010536"/>
                  </a:ext>
                </a:extLst>
              </a:tr>
              <a:tr h="642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BA-MUVER-AM-4: Musikethnologie (6682AMMu00)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AM4: Musikethnologie (6682BAM4ME)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4517105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World Musix 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Einführung Musikethnologie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6752259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World Musix II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Musikethnologie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5115503"/>
                  </a:ext>
                </a:extLst>
              </a:tr>
              <a:tr h="32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Klausur (60 Min.)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 dirty="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Hausarbeit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0252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40067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8A405E67-67D8-4FCF-8AB1-050CA3F47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1144781"/>
              </p:ext>
            </p:extLst>
          </p:nvPr>
        </p:nvGraphicFramePr>
        <p:xfrm>
          <a:off x="1055440" y="1736969"/>
          <a:ext cx="10222159" cy="3154680"/>
        </p:xfrm>
        <a:graphic>
          <a:graphicData uri="http://schemas.openxmlformats.org/drawingml/2006/table">
            <a:tbl>
              <a:tblPr firstRow="1" firstCol="1" bandRow="1"/>
              <a:tblGrid>
                <a:gridCol w="4612685">
                  <a:extLst>
                    <a:ext uri="{9D8B030D-6E8A-4147-A177-3AD203B41FA5}">
                      <a16:colId xmlns:a16="http://schemas.microsoft.com/office/drawing/2014/main" xmlns="" val="391278174"/>
                    </a:ext>
                  </a:extLst>
                </a:gridCol>
                <a:gridCol w="409516">
                  <a:extLst>
                    <a:ext uri="{9D8B030D-6E8A-4147-A177-3AD203B41FA5}">
                      <a16:colId xmlns:a16="http://schemas.microsoft.com/office/drawing/2014/main" xmlns="" val="320610512"/>
                    </a:ext>
                  </a:extLst>
                </a:gridCol>
                <a:gridCol w="456768">
                  <a:extLst>
                    <a:ext uri="{9D8B030D-6E8A-4147-A177-3AD203B41FA5}">
                      <a16:colId xmlns:a16="http://schemas.microsoft.com/office/drawing/2014/main" xmlns="" val="2040954689"/>
                    </a:ext>
                  </a:extLst>
                </a:gridCol>
                <a:gridCol w="4328049">
                  <a:extLst>
                    <a:ext uri="{9D8B030D-6E8A-4147-A177-3AD203B41FA5}">
                      <a16:colId xmlns:a16="http://schemas.microsoft.com/office/drawing/2014/main" xmlns="" val="1243538461"/>
                    </a:ext>
                  </a:extLst>
                </a:gridCol>
                <a:gridCol w="415141">
                  <a:extLst>
                    <a:ext uri="{9D8B030D-6E8A-4147-A177-3AD203B41FA5}">
                      <a16:colId xmlns:a16="http://schemas.microsoft.com/office/drawing/2014/main" xmlns="" val="1456988771"/>
                    </a:ext>
                  </a:extLst>
                </a:gridCol>
              </a:tblGrid>
              <a:tr h="309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AM5: Musikpädagogik (6682BAM5MP)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4354096"/>
                  </a:ext>
                </a:extLst>
              </a:tr>
              <a:tr h="6078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Konzeptionen der Musikpädagogik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 AM3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Musikdidaktische Konzeptionen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2702533"/>
                  </a:ext>
                </a:extLst>
              </a:tr>
              <a:tr h="9281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Teilkulturen in musikpäda-gogischer Perspektive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(aus BM2) </a:t>
                      </a:r>
                      <a:r>
                        <a:rPr lang="de-DE" sz="1800" b="1">
                          <a:solidFill>
                            <a:srgbClr val="4F81BD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ODER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4: Musikethnologie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(aus BM2)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b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Interkulturelle Musikpädagogik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3265921"/>
                  </a:ext>
                </a:extLst>
              </a:tr>
              <a:tr h="6078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Musikpädagogische Praxisfelder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 AM3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Methoden der Musikvermittlung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0458751"/>
                  </a:ext>
                </a:extLst>
              </a:tr>
              <a:tr h="618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mündliche Prüfung (20 Min.)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 BM2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Hausarbeit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3469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7301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Bachelor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8408F1EE-F4EE-45FA-A2EC-B1F5A407C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4640066"/>
              </p:ext>
            </p:extLst>
          </p:nvPr>
        </p:nvGraphicFramePr>
        <p:xfrm>
          <a:off x="1020924" y="1742699"/>
          <a:ext cx="10150152" cy="1579529"/>
        </p:xfrm>
        <a:graphic>
          <a:graphicData uri="http://schemas.openxmlformats.org/drawingml/2006/table">
            <a:tbl>
              <a:tblPr firstRow="1" firstCol="1" bandRow="1"/>
              <a:tblGrid>
                <a:gridCol w="4581200">
                  <a:extLst>
                    <a:ext uri="{9D8B030D-6E8A-4147-A177-3AD203B41FA5}">
                      <a16:colId xmlns:a16="http://schemas.microsoft.com/office/drawing/2014/main" xmlns="" val="4071759928"/>
                    </a:ext>
                  </a:extLst>
                </a:gridCol>
                <a:gridCol w="406722">
                  <a:extLst>
                    <a:ext uri="{9D8B030D-6E8A-4147-A177-3AD203B41FA5}">
                      <a16:colId xmlns:a16="http://schemas.microsoft.com/office/drawing/2014/main" xmlns="" val="1963452340"/>
                    </a:ext>
                  </a:extLst>
                </a:gridCol>
                <a:gridCol w="5162230">
                  <a:extLst>
                    <a:ext uri="{9D8B030D-6E8A-4147-A177-3AD203B41FA5}">
                      <a16:colId xmlns:a16="http://schemas.microsoft.com/office/drawing/2014/main" xmlns="" val="92810269"/>
                    </a:ext>
                  </a:extLst>
                </a:gridCol>
              </a:tblGrid>
              <a:tr h="39414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Wahl von einem großen 12-LP-Modul oder zwei kleinen unterschiedlichen 6-LP-Modulen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9330417"/>
                  </a:ext>
                </a:extLst>
              </a:tr>
              <a:tr h="394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Diese verändern sich nicht.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8268200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 gibt ein neues Modul: 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9826528"/>
                  </a:ext>
                </a:extLst>
              </a:tr>
              <a:tr h="3252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SM10: Mediamorphose und Sound Studies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2027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5271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Master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ADEABC8C-8170-4E29-A063-47F6EB44A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872879"/>
              </p:ext>
            </p:extLst>
          </p:nvPr>
        </p:nvGraphicFramePr>
        <p:xfrm>
          <a:off x="1008203" y="1736970"/>
          <a:ext cx="10175594" cy="3384062"/>
        </p:xfrm>
        <a:graphic>
          <a:graphicData uri="http://schemas.openxmlformats.org/drawingml/2006/table">
            <a:tbl>
              <a:tblPr firstRow="1" firstCol="1" bandRow="1"/>
              <a:tblGrid>
                <a:gridCol w="4455087">
                  <a:extLst>
                    <a:ext uri="{9D8B030D-6E8A-4147-A177-3AD203B41FA5}">
                      <a16:colId xmlns:a16="http://schemas.microsoft.com/office/drawing/2014/main" xmlns="" val="2019079296"/>
                    </a:ext>
                  </a:extLst>
                </a:gridCol>
                <a:gridCol w="381744">
                  <a:extLst>
                    <a:ext uri="{9D8B030D-6E8A-4147-A177-3AD203B41FA5}">
                      <a16:colId xmlns:a16="http://schemas.microsoft.com/office/drawing/2014/main" xmlns="" val="3878490567"/>
                    </a:ext>
                  </a:extLst>
                </a:gridCol>
                <a:gridCol w="509691">
                  <a:extLst>
                    <a:ext uri="{9D8B030D-6E8A-4147-A177-3AD203B41FA5}">
                      <a16:colId xmlns:a16="http://schemas.microsoft.com/office/drawing/2014/main" xmlns="" val="2122098187"/>
                    </a:ext>
                  </a:extLst>
                </a:gridCol>
                <a:gridCol w="4377478">
                  <a:extLst>
                    <a:ext uri="{9D8B030D-6E8A-4147-A177-3AD203B41FA5}">
                      <a16:colId xmlns:a16="http://schemas.microsoft.com/office/drawing/2014/main" xmlns="" val="2916371418"/>
                    </a:ext>
                  </a:extLst>
                </a:gridCol>
                <a:gridCol w="381744">
                  <a:extLst>
                    <a:ext uri="{9D8B030D-6E8A-4147-A177-3AD203B41FA5}">
                      <a16:colId xmlns:a16="http://schemas.microsoft.com/office/drawing/2014/main" xmlns="" val="1540651927"/>
                    </a:ext>
                  </a:extLst>
                </a:gridCol>
                <a:gridCol w="69850">
                  <a:extLst>
                    <a:ext uri="{9D8B030D-6E8A-4147-A177-3AD203B41FA5}">
                      <a16:colId xmlns:a16="http://schemas.microsoft.com/office/drawing/2014/main" xmlns="" val="59303656"/>
                    </a:ext>
                  </a:extLst>
                </a:gridCol>
              </a:tblGrid>
              <a:tr h="3396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PO2015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LP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PO2021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LP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9643888"/>
                  </a:ext>
                </a:extLst>
              </a:tr>
              <a:tr h="6792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Basismodul 1: Musik als Medium (6682BMMM00)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BM1: Systematische Musikwissenschaft (6682MBM1SM)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1637816"/>
                  </a:ext>
                </a:extLst>
              </a:tr>
              <a:tr h="6672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Musikpsychologie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Musikwissenschaft in systematischer Perspektive 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3287462"/>
                  </a:ext>
                </a:extLst>
              </a:tr>
              <a:tr h="6792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Musikästhetik </a:t>
                      </a:r>
                      <a:r>
                        <a:rPr lang="de-DE" sz="1800" b="0" dirty="0">
                          <a:solidFill>
                            <a:srgbClr val="4F81BD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ODER</a:t>
                      </a: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Musikrezeption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b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Musikwissenschaft in systematischer Perspektive II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5430585"/>
                  </a:ext>
                </a:extLst>
              </a:tr>
              <a:tr h="3396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musikalische Analyse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0858992"/>
                  </a:ext>
                </a:extLst>
              </a:tr>
              <a:tr h="3396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Klausur (90 Min.)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Hausarbeit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42772602"/>
                  </a:ext>
                </a:extLst>
              </a:tr>
              <a:tr h="33960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Wenn Seminar 2 oder 3 absolviert wurde, wird das neue Seminar 2 anerkannt.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7608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1537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22462" y="548680"/>
            <a:ext cx="103632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PO - Wechsel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type="body" idx="1"/>
          </p:nvPr>
        </p:nvSpPr>
        <p:spPr bwMode="auto">
          <a:xfrm>
            <a:off x="1127448" y="1709986"/>
            <a:ext cx="10009112" cy="387925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lang="de-DE" dirty="0"/>
              <a:t>Grundsätzliches</a:t>
            </a:r>
            <a:br>
              <a:rPr lang="de-DE" dirty="0"/>
            </a:br>
            <a:r>
              <a:rPr lang="de-DE" b="0" dirty="0"/>
              <a:t>- zur neuen PO</a:t>
            </a:r>
            <a:br>
              <a:rPr lang="de-DE" b="0" dirty="0"/>
            </a:br>
            <a:r>
              <a:rPr lang="de-DE" b="0" dirty="0"/>
              <a:t>- zur Anerkennung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lang="de-DE" dirty="0"/>
              <a:t>Voraussichtlicher Zeitplan</a:t>
            </a:r>
            <a:br>
              <a:rPr lang="de-DE" dirty="0"/>
            </a:br>
            <a:endParaRPr lang="de-DE" dirty="0"/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lang="de-DE" dirty="0"/>
              <a:t>Anerkennungsregeln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endParaRPr lang="de-DE" dirty="0"/>
          </a:p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rPr lang="de-DE" dirty="0"/>
              <a:t>Fragerunde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Master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7F756E48-1734-47F3-A577-4C5B8AFA8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8719397"/>
              </p:ext>
            </p:extLst>
          </p:nvPr>
        </p:nvGraphicFramePr>
        <p:xfrm>
          <a:off x="1055440" y="1736969"/>
          <a:ext cx="10081119" cy="3268246"/>
        </p:xfrm>
        <a:graphic>
          <a:graphicData uri="http://schemas.openxmlformats.org/drawingml/2006/table">
            <a:tbl>
              <a:tblPr firstRow="1" firstCol="1" bandRow="1"/>
              <a:tblGrid>
                <a:gridCol w="4536504">
                  <a:extLst>
                    <a:ext uri="{9D8B030D-6E8A-4147-A177-3AD203B41FA5}">
                      <a16:colId xmlns:a16="http://schemas.microsoft.com/office/drawing/2014/main" xmlns="" val="383933393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952621029"/>
                    </a:ext>
                  </a:extLst>
                </a:gridCol>
                <a:gridCol w="436951">
                  <a:extLst>
                    <a:ext uri="{9D8B030D-6E8A-4147-A177-3AD203B41FA5}">
                      <a16:colId xmlns:a16="http://schemas.microsoft.com/office/drawing/2014/main" xmlns="" val="99608356"/>
                    </a:ext>
                  </a:extLst>
                </a:gridCol>
                <a:gridCol w="4366810">
                  <a:extLst>
                    <a:ext uri="{9D8B030D-6E8A-4147-A177-3AD203B41FA5}">
                      <a16:colId xmlns:a16="http://schemas.microsoft.com/office/drawing/2014/main" xmlns="" val="2373412242"/>
                    </a:ext>
                  </a:extLst>
                </a:gridCol>
                <a:gridCol w="380814">
                  <a:extLst>
                    <a:ext uri="{9D8B030D-6E8A-4147-A177-3AD203B41FA5}">
                      <a16:colId xmlns:a16="http://schemas.microsoft.com/office/drawing/2014/main" xmlns="" val="3032634592"/>
                    </a:ext>
                  </a:extLst>
                </a:gridCol>
              </a:tblGrid>
              <a:tr h="789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Basismodul 2: Formate (6682BMFo00)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BM2: Vermittlungsformate (6682MBM2VF)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1024122"/>
                  </a:ext>
                </a:extLst>
              </a:tr>
              <a:tr h="7756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Medienformate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 und Medien in musikpädagogischer Perspektive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5830924"/>
                  </a:ext>
                </a:extLst>
              </a:tr>
              <a:tr h="3947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Liveformate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Live-Formate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7231323"/>
                  </a:ext>
                </a:extLst>
              </a:tr>
              <a:tr h="6541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Vermittlungsmethoden </a:t>
                      </a:r>
                      <a:r>
                        <a:rPr lang="de-DE" sz="180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 AM1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3: Vermittlungsaspekte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0750195"/>
                  </a:ext>
                </a:extLst>
              </a:tr>
              <a:tr h="6541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mündliche Prüfung (20 Min.)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Kombinierte Prüfung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861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18293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Master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BFE32051-72FF-4EA3-BFE7-C9E6270F4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0000809"/>
              </p:ext>
            </p:extLst>
          </p:nvPr>
        </p:nvGraphicFramePr>
        <p:xfrm>
          <a:off x="1055440" y="1736970"/>
          <a:ext cx="10222159" cy="2197146"/>
        </p:xfrm>
        <a:graphic>
          <a:graphicData uri="http://schemas.openxmlformats.org/drawingml/2006/table">
            <a:tbl>
              <a:tblPr firstRow="1" firstCol="1" bandRow="1"/>
              <a:tblGrid>
                <a:gridCol w="3600400">
                  <a:extLst>
                    <a:ext uri="{9D8B030D-6E8A-4147-A177-3AD203B41FA5}">
                      <a16:colId xmlns:a16="http://schemas.microsoft.com/office/drawing/2014/main" xmlns="" val="251469272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29779275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49934280"/>
                    </a:ext>
                  </a:extLst>
                </a:gridCol>
                <a:gridCol w="5227505">
                  <a:extLst>
                    <a:ext uri="{9D8B030D-6E8A-4147-A177-3AD203B41FA5}">
                      <a16:colId xmlns:a16="http://schemas.microsoft.com/office/drawing/2014/main" xmlns="" val="581380524"/>
                    </a:ext>
                  </a:extLst>
                </a:gridCol>
                <a:gridCol w="386142">
                  <a:extLst>
                    <a:ext uri="{9D8B030D-6E8A-4147-A177-3AD203B41FA5}">
                      <a16:colId xmlns:a16="http://schemas.microsoft.com/office/drawing/2014/main" xmlns="" val="1886333494"/>
                    </a:ext>
                  </a:extLst>
                </a:gridCol>
              </a:tblGrid>
              <a:tr h="6585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Aufbaumodul 1: Methoden (6682AMMe00)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AM1: Forschungsmethoden (6682MAM1FM)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8477366"/>
                  </a:ext>
                </a:extLst>
              </a:tr>
              <a:tr h="40771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Forschungsmethoden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Musikpädagogische Forschungsfelder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8615906"/>
                  </a:ext>
                </a:extLst>
              </a:tr>
              <a:tr h="40771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Forschungsmethoden (Evaluation)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2197818"/>
                  </a:ext>
                </a:extLst>
              </a:tr>
              <a:tr h="4077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Hausarbeit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Forschungsprojekt als Hausarbeit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7526175"/>
                  </a:ext>
                </a:extLst>
              </a:tr>
              <a:tr h="314407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4F81BD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Wenn das Seminar Forschung absolviert wurde, wird es für Seminar 1 und 2 anerkannt.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6648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3163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Master</a:t>
            </a:r>
            <a:endParaRPr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1199456" y="1844823"/>
          <a:ext cx="10009111" cy="3470148"/>
        </p:xfrm>
        <a:graphic>
          <a:graphicData uri="http://schemas.openxmlformats.org/drawingml/2006/table">
            <a:tbl>
              <a:tblPr/>
              <a:tblGrid>
                <a:gridCol w="4362235"/>
                <a:gridCol w="373788"/>
                <a:gridCol w="499068"/>
                <a:gridCol w="4286244"/>
                <a:gridCol w="373788"/>
                <a:gridCol w="113988"/>
              </a:tblGrid>
              <a:tr h="480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Aufbaumodul 2: Musikkulturen I (6682AMMu01)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12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de-DE" sz="1800">
                        <a:latin typeface="Arial Nova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AM2: Musik im Kontext (6682MAM2MK)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 smtClean="0">
                          <a:latin typeface="Arial Nova"/>
                          <a:ea typeface="Calibri"/>
                          <a:cs typeface="Times New Roman"/>
                        </a:rPr>
                        <a:t>12</a:t>
                      </a:r>
                      <a:endParaRPr lang="de-DE" sz="1800" b="1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Seminar 2: Werk/ Interpretation/Kontext I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2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Times New Roman"/>
                          <a:cs typeface="Calibri"/>
                          <a:sym typeface="Wingdings"/>
                        </a:rPr>
                        <a:t>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Seminar 1: Musikwissenschaft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2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Seminar 3: Kulturtheorie und Musik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2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latin typeface="Arial Nova"/>
                          <a:ea typeface="Times New Roman"/>
                          <a:cs typeface="Calibri"/>
                          <a:sym typeface="Wingdings"/>
                        </a:rPr>
                        <a:t>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Seminar 2: Musikwissenschaft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2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latin typeface="Arial Nov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Seminar 4: Kompositions- u. Problemgeschichte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2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Seminar 1: Musikethnologie/</a:t>
                      </a:r>
                      <a:r>
                        <a:rPr lang="de-DE" sz="1800" dirty="0" err="1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Popularmusikforschung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2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Times New Roman"/>
                          <a:cs typeface="Calibri"/>
                          <a:sym typeface="Wingdings"/>
                        </a:rPr>
                        <a:t>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Seminar 3: Musikethnologie / Popularmusikforschung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2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Modulprüfung: Hausarbeit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4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Times New Roman"/>
                          <a:cs typeface="Calibri"/>
                          <a:sym typeface="Wingdings"/>
                        </a:rPr>
                        <a:t>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Modulprüfung: kombiniert (Referat mit schriftlicher Ausarbeitung)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6</a:t>
                      </a:r>
                      <a:endParaRPr lang="de-DE" sz="180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latin typeface="Arial Nov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409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4472C4"/>
                          </a:solidFill>
                          <a:latin typeface="Arial Nova"/>
                          <a:ea typeface="Times New Roman"/>
                          <a:cs typeface="Calibri"/>
                        </a:rPr>
                        <a:t>Wenn die Seminare 3 oder 4 absolviert wurden, wird neu Seminar 2 angerechnet.</a:t>
                      </a:r>
                      <a:endParaRPr lang="de-DE" sz="1800" dirty="0">
                        <a:latin typeface="Arial Nov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3163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Master</a:t>
            </a:r>
            <a:endParaRPr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xmlns="" id="{2AD23CB7-0638-40E7-86BA-47535CEE6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1885852"/>
              </p:ext>
            </p:extLst>
          </p:nvPr>
        </p:nvGraphicFramePr>
        <p:xfrm>
          <a:off x="914400" y="1736968"/>
          <a:ext cx="10363199" cy="3597148"/>
        </p:xfrm>
        <a:graphic>
          <a:graphicData uri="http://schemas.openxmlformats.org/drawingml/2006/table">
            <a:tbl>
              <a:tblPr firstRow="1" firstCol="1" bandRow="1"/>
              <a:tblGrid>
                <a:gridCol w="4506449">
                  <a:extLst>
                    <a:ext uri="{9D8B030D-6E8A-4147-A177-3AD203B41FA5}">
                      <a16:colId xmlns:a16="http://schemas.microsoft.com/office/drawing/2014/main" xmlns="" val="3267911765"/>
                    </a:ext>
                  </a:extLst>
                </a:gridCol>
                <a:gridCol w="386145">
                  <a:extLst>
                    <a:ext uri="{9D8B030D-6E8A-4147-A177-3AD203B41FA5}">
                      <a16:colId xmlns:a16="http://schemas.microsoft.com/office/drawing/2014/main" xmlns="" val="330388959"/>
                    </a:ext>
                  </a:extLst>
                </a:gridCol>
                <a:gridCol w="515568">
                  <a:extLst>
                    <a:ext uri="{9D8B030D-6E8A-4147-A177-3AD203B41FA5}">
                      <a16:colId xmlns:a16="http://schemas.microsoft.com/office/drawing/2014/main" xmlns="" val="3625037012"/>
                    </a:ext>
                  </a:extLst>
                </a:gridCol>
                <a:gridCol w="4427946">
                  <a:extLst>
                    <a:ext uri="{9D8B030D-6E8A-4147-A177-3AD203B41FA5}">
                      <a16:colId xmlns:a16="http://schemas.microsoft.com/office/drawing/2014/main" xmlns="" val="3585476362"/>
                    </a:ext>
                  </a:extLst>
                </a:gridCol>
                <a:gridCol w="449793">
                  <a:extLst>
                    <a:ext uri="{9D8B030D-6E8A-4147-A177-3AD203B41FA5}">
                      <a16:colId xmlns:a16="http://schemas.microsoft.com/office/drawing/2014/main" xmlns="" val="2695070676"/>
                    </a:ext>
                  </a:extLst>
                </a:gridCol>
                <a:gridCol w="77298">
                  <a:extLst>
                    <a:ext uri="{9D8B030D-6E8A-4147-A177-3AD203B41FA5}">
                      <a16:colId xmlns:a16="http://schemas.microsoft.com/office/drawing/2014/main" xmlns="" val="3102638728"/>
                    </a:ext>
                  </a:extLst>
                </a:gridCol>
              </a:tblGrid>
              <a:tr h="6015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Ergänzungsmodul 1: Musikkulturen II und Projekt (6682AMMP00)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800">
                        <a:effectLst/>
                        <a:latin typeface="Arial Nova" panose="020B05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EM1: </a:t>
                      </a:r>
                      <a:r>
                        <a:rPr lang="de-DE" sz="1800" b="1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Vermittlungsprojekt</a:t>
                      </a: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(6682MEM1VP)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1931764"/>
                  </a:ext>
                </a:extLst>
              </a:tr>
              <a:tr h="6015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Projekt 1: Planung, </a:t>
                      </a:r>
                      <a:r>
                        <a:rPr lang="de-DE" sz="1800" dirty="0" err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Durchführung</a:t>
                      </a: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und Evaluation von Vermittlungsvorhaben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Vermittlungsvorhaben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7358579"/>
                  </a:ext>
                </a:extLst>
              </a:tr>
              <a:tr h="6164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1: Musikethnographie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Musikethnologie/ Popularmusikforschung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4042761"/>
                  </a:ext>
                </a:extLst>
              </a:tr>
              <a:tr h="32390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2: Werk/ Interpretation/Kontext II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1: Musikpraxis I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2262739"/>
                  </a:ext>
                </a:extLst>
              </a:tr>
              <a:tr h="3666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Übung 2: Musikpraxis II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6539198"/>
                  </a:ext>
                </a:extLst>
              </a:tr>
              <a:tr h="6015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mündliche Prüfung (20 Min.)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Modulprüfung: </a:t>
                      </a: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Kombinierte Prüfung (30 Min.)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de-DE" sz="18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8018108"/>
                  </a:ext>
                </a:extLst>
              </a:tr>
              <a:tr h="272390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dirty="0">
                          <a:solidFill>
                            <a:srgbClr val="4472C4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Seminar 2 wird als Übung 1 und Übung 2 anerkannt.</a:t>
                      </a:r>
                      <a:endParaRPr lang="de-DE" sz="18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85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40875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Fragerunde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5244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Grundsätzliches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02783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Grundsätzliches</a:t>
            </a:r>
            <a:endParaRPr dirty="0"/>
          </a:p>
        </p:txBody>
      </p:sp>
      <p:sp>
        <p:nvSpPr>
          <p:cNvPr id="7" name="Inhaltsplatzhalter 2"/>
          <p:cNvSpPr>
            <a:spLocks/>
          </p:cNvSpPr>
          <p:nvPr/>
        </p:nvSpPr>
        <p:spPr bwMode="auto">
          <a:xfrm>
            <a:off x="6435705" y="609599"/>
            <a:ext cx="5034642" cy="666296"/>
          </a:xfrm>
          <a:prstGeom prst="rect">
            <a:avLst/>
          </a:prstGeom>
          <a:ln w="12700">
            <a:miter lim="400000"/>
          </a:ln>
        </p:spPr>
        <p:txBody>
          <a:bodyPr lIns="45718" rIns="45718">
            <a:noAutofit/>
          </a:bodyPr>
          <a:lstStyle/>
          <a:p>
            <a:pPr lvl="1">
              <a:spcBef>
                <a:spcPts val="300"/>
              </a:spcBef>
              <a:defRPr sz="1500" b="1">
                <a:solidFill>
                  <a:srgbClr val="2B586C"/>
                </a:solidFill>
              </a:defRPr>
            </a:pPr>
            <a:r>
              <a:rPr>
                <a:solidFill>
                  <a:schemeClr val="bg1"/>
                </a:solidFill>
              </a:rPr>
              <a:t>http://klips2-support.uni-koeln.de/11545.html</a:t>
            </a:r>
          </a:p>
        </p:txBody>
      </p:sp>
      <p:sp>
        <p:nvSpPr>
          <p:cNvPr id="8" name="Rechteck 8"/>
          <p:cNvSpPr/>
          <p:nvPr/>
        </p:nvSpPr>
        <p:spPr bwMode="auto">
          <a:xfrm>
            <a:off x="6196439" y="2552978"/>
            <a:ext cx="616611" cy="14333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sp>
        <p:nvSpPr>
          <p:cNvPr id="9" name="Rechteck 9"/>
          <p:cNvSpPr/>
          <p:nvPr/>
        </p:nvSpPr>
        <p:spPr bwMode="auto">
          <a:xfrm>
            <a:off x="3946769" y="3213025"/>
            <a:ext cx="789355" cy="358606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xmlns="" id="{7D2E947D-C704-468F-9245-8DB27EBCF2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02103" y="1988840"/>
            <a:ext cx="10046425" cy="366562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defRPr sz="2000"/>
            </a:pPr>
            <a:r>
              <a:rPr lang="de-DE" b="0" dirty="0"/>
              <a:t>Für das Wintersemester 21/22 </a:t>
            </a:r>
            <a:r>
              <a:rPr lang="de-DE" dirty="0"/>
              <a:t>belegen </a:t>
            </a:r>
            <a:r>
              <a:rPr lang="de-DE" b="0" dirty="0"/>
              <a:t>Sie Ihre Lehrveranstaltungen noch über die Struktur der </a:t>
            </a:r>
            <a:r>
              <a:rPr lang="de-DE" dirty="0"/>
              <a:t>derzeit geltenden Prüfungsordnung</a:t>
            </a:r>
            <a:r>
              <a:rPr lang="de-DE" b="0" dirty="0"/>
              <a:t>. 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An manchen Stellen kann das Lehrangebot thematisch nicht passend erscheinen.</a:t>
            </a:r>
          </a:p>
          <a:p>
            <a:pPr>
              <a:spcBef>
                <a:spcPts val="400"/>
              </a:spcBef>
              <a:defRPr sz="2000"/>
            </a:pP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Grundsätzlich gilt: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type="body" idx="1"/>
          </p:nvPr>
        </p:nvSpPr>
        <p:spPr bwMode="auto">
          <a:xfrm>
            <a:off x="914398" y="1981199"/>
            <a:ext cx="10475497" cy="366562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defRPr sz="2000"/>
            </a:pPr>
            <a:r>
              <a:rPr lang="de-DE" b="0" dirty="0"/>
              <a:t>Der abgeschlossene Fachstudiengang/Unterrichtsfach wird ?????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dirty="0"/>
              <a:t>Abgeschlossene</a:t>
            </a:r>
            <a:r>
              <a:rPr lang="de-DE" b="0" dirty="0"/>
              <a:t> Module werden </a:t>
            </a:r>
            <a:r>
              <a:rPr lang="de-DE" dirty="0"/>
              <a:t>vollständig</a:t>
            </a:r>
            <a:r>
              <a:rPr lang="de-DE" b="0" dirty="0"/>
              <a:t> überführt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Noch </a:t>
            </a:r>
            <a:r>
              <a:rPr lang="de-DE" dirty="0"/>
              <a:t>nicht abgeschlossene </a:t>
            </a:r>
            <a:r>
              <a:rPr lang="de-DE" b="0" dirty="0"/>
              <a:t>Module werden auf Basis der </a:t>
            </a:r>
            <a:r>
              <a:rPr lang="de-DE" dirty="0"/>
              <a:t>Einzelleistungen</a:t>
            </a:r>
            <a:r>
              <a:rPr lang="de-DE" b="0" dirty="0"/>
              <a:t> überführt*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 marL="0" indent="0" algn="r">
              <a:spcBef>
                <a:spcPts val="400"/>
              </a:spcBef>
              <a:buNone/>
              <a:defRPr sz="2000"/>
            </a:pPr>
            <a:r>
              <a:rPr lang="de-DE" sz="1400" b="0" dirty="0"/>
              <a:t>*Das werden wir uns später genauer anschauen.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Überführung</a:t>
            </a:r>
            <a:endParaRPr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xmlns="" id="{A74344D1-5C16-4A2C-976C-EB2C3F6994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398" y="1981199"/>
            <a:ext cx="10475497" cy="366562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defRPr sz="2000"/>
            </a:pPr>
            <a:r>
              <a:rPr lang="de-DE" b="0" dirty="0"/>
              <a:t>vor der Überführung in die neue PO sollten </a:t>
            </a:r>
            <a:r>
              <a:rPr lang="de-DE" dirty="0"/>
              <a:t>alle Leistungen </a:t>
            </a:r>
            <a:r>
              <a:rPr lang="de-DE" b="0" dirty="0"/>
              <a:t>aus dem Sommersemester 2021 </a:t>
            </a:r>
            <a:r>
              <a:rPr lang="de-DE" dirty="0"/>
              <a:t>vollständig verbucht </a:t>
            </a:r>
            <a:r>
              <a:rPr lang="de-DE" b="0" dirty="0"/>
              <a:t>sein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die Übertragung der Leistungen aus der PO 2015 erfolgt durch </a:t>
            </a:r>
            <a:r>
              <a:rPr lang="de-DE" dirty="0"/>
              <a:t>SSC/Prüfungsamt </a:t>
            </a:r>
            <a:r>
              <a:rPr lang="de-DE" b="0" dirty="0"/>
              <a:t>auf Grundlage des </a:t>
            </a:r>
            <a:r>
              <a:rPr lang="de-DE" b="0" dirty="0" err="1"/>
              <a:t>ToR</a:t>
            </a:r>
            <a:r>
              <a:rPr lang="de-DE" b="0" dirty="0"/>
              <a:t> unter zu Hilfenahme der </a:t>
            </a:r>
            <a:r>
              <a:rPr lang="de-DE" dirty="0"/>
              <a:t>standardisierten Überführungsregeln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Ihr </a:t>
            </a:r>
            <a:r>
              <a:rPr lang="de-DE" dirty="0"/>
              <a:t>Leistungsstand</a:t>
            </a:r>
            <a:r>
              <a:rPr lang="de-DE" b="0" dirty="0"/>
              <a:t> aus der PO 2015 „verschwindet“ nicht, sondern wird im SSC/Prüfungsamt </a:t>
            </a:r>
            <a:r>
              <a:rPr lang="de-DE" dirty="0"/>
              <a:t>archiviert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Nicht vorgenommene Leistungsverbuchungen können dann im Einzelfall direkt in der PO 21 nacherfasst werden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Überführung</a:t>
            </a:r>
            <a:endParaRPr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xmlns="" id="{A74344D1-5C16-4A2C-976C-EB2C3F6994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398" y="1981199"/>
            <a:ext cx="10475497" cy="366562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400"/>
              </a:spcBef>
              <a:defRPr sz="2000"/>
            </a:pPr>
            <a:r>
              <a:rPr lang="de-DE" dirty="0"/>
              <a:t>Alle Leistungen </a:t>
            </a:r>
            <a:r>
              <a:rPr lang="de-DE" b="0" dirty="0"/>
              <a:t>sollten bis September </a:t>
            </a:r>
            <a:r>
              <a:rPr lang="de-DE" dirty="0"/>
              <a:t>vollständig verbucht </a:t>
            </a:r>
            <a:r>
              <a:rPr lang="de-DE" b="0" dirty="0"/>
              <a:t>sein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Das </a:t>
            </a:r>
            <a:r>
              <a:rPr lang="de-DE" dirty="0"/>
              <a:t>SSC/Prüfungsamt </a:t>
            </a:r>
            <a:r>
              <a:rPr lang="de-DE" b="0" dirty="0"/>
              <a:t>überführt mithilfe des </a:t>
            </a:r>
            <a:r>
              <a:rPr lang="de-DE" b="0" dirty="0" err="1"/>
              <a:t>ToR</a:t>
            </a:r>
            <a:r>
              <a:rPr lang="de-DE" b="0" dirty="0"/>
              <a:t> und </a:t>
            </a:r>
            <a:r>
              <a:rPr lang="de-DE" dirty="0"/>
              <a:t>standardisierten Überführungsregeln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Ihr </a:t>
            </a:r>
            <a:r>
              <a:rPr lang="de-DE" dirty="0"/>
              <a:t>Leistungsstand</a:t>
            </a:r>
            <a:r>
              <a:rPr lang="de-DE" b="0" dirty="0"/>
              <a:t> aus der PO 2015 wird im SSC/Prüfungsamt </a:t>
            </a:r>
            <a:r>
              <a:rPr lang="de-DE" dirty="0"/>
              <a:t>archiviert</a:t>
            </a:r>
          </a:p>
          <a:p>
            <a:pPr>
              <a:spcBef>
                <a:spcPts val="400"/>
              </a:spcBef>
              <a:defRPr sz="2000"/>
            </a:pPr>
            <a:endParaRPr lang="de-DE" b="0" dirty="0"/>
          </a:p>
          <a:p>
            <a:pPr>
              <a:spcBef>
                <a:spcPts val="400"/>
              </a:spcBef>
              <a:defRPr sz="2000"/>
            </a:pPr>
            <a:r>
              <a:rPr lang="de-DE" b="0" dirty="0"/>
              <a:t>Nicht vorgenommene Leistungsverbuchungen können dann im Einzelfall direkt in der PO 21 nacherfasst werden</a:t>
            </a:r>
          </a:p>
        </p:txBody>
      </p:sp>
    </p:spTree>
    <p:extLst>
      <p:ext uri="{BB962C8B-B14F-4D97-AF65-F5344CB8AC3E}">
        <p14:creationId xmlns:p14="http://schemas.microsoft.com/office/powerpoint/2010/main" xmlns="" val="3499704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Ablauf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feil: Chevron 25">
            <a:extLst>
              <a:ext uri="{FF2B5EF4-FFF2-40B4-BE49-F238E27FC236}">
                <a16:creationId xmlns:a16="http://schemas.microsoft.com/office/drawing/2014/main" xmlns="" id="{AEBD7B52-FD9B-43A4-A1A9-A347CDD0A350}"/>
              </a:ext>
            </a:extLst>
          </p:cNvPr>
          <p:cNvSpPr/>
          <p:nvPr/>
        </p:nvSpPr>
        <p:spPr bwMode="auto">
          <a:xfrm>
            <a:off x="4394869" y="1754515"/>
            <a:ext cx="6283780" cy="1143001"/>
          </a:xfrm>
          <a:prstGeom prst="chevron">
            <a:avLst/>
          </a:prstGeom>
          <a:solidFill>
            <a:schemeClr val="accent3">
              <a:lumOff val="44000"/>
            </a:schemeClr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2"/>
                </a:solidFill>
              </a:rPr>
              <a:t>Zeitraum der Überführung</a:t>
            </a:r>
          </a:p>
          <a:p>
            <a:pPr algn="ctr"/>
            <a:r>
              <a:rPr lang="de-DE" sz="2400" dirty="0">
                <a:solidFill>
                  <a:schemeClr val="tx2"/>
                </a:solidFill>
              </a:rPr>
              <a:t>Oktober - November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914400" y="593968"/>
            <a:ext cx="103632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Ablauf</a:t>
            </a:r>
            <a:endParaRPr dirty="0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xmlns="" id="{4B26A9B7-EBF2-46E1-A864-05C7B7DCEEDD}"/>
              </a:ext>
            </a:extLst>
          </p:cNvPr>
          <p:cNvGrpSpPr/>
          <p:nvPr/>
        </p:nvGrpSpPr>
        <p:grpSpPr>
          <a:xfrm>
            <a:off x="1513351" y="2780470"/>
            <a:ext cx="2504222" cy="2160698"/>
            <a:chOff x="1343472" y="2881136"/>
            <a:chExt cx="2448272" cy="1483968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xmlns="" id="{37BC6A3B-D8E6-4A9F-B54A-23D8AFDE13BD}"/>
                </a:ext>
              </a:extLst>
            </p:cNvPr>
            <p:cNvSpPr/>
            <p:nvPr/>
          </p:nvSpPr>
          <p:spPr bwMode="auto">
            <a:xfrm>
              <a:off x="1343472" y="2881136"/>
              <a:ext cx="2448272" cy="14839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>
              <a:solidFill>
                <a:schemeClr val="accent3"/>
              </a:solidFill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xmlns="" id="{62747D17-02B8-4535-9AAE-4703183604EB}"/>
                </a:ext>
              </a:extLst>
            </p:cNvPr>
            <p:cNvSpPr txBox="1"/>
            <p:nvPr/>
          </p:nvSpPr>
          <p:spPr bwMode="auto">
            <a:xfrm>
              <a:off x="1559496" y="3212976"/>
              <a:ext cx="2013250" cy="824386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 rtlCol="0">
              <a:spAutoFit/>
            </a:bodyPr>
            <a:lstStyle/>
            <a:p>
              <a:pPr algn="ctr"/>
              <a:r>
                <a:rPr lang="de-DE" b="1" dirty="0" err="1">
                  <a:solidFill>
                    <a:schemeClr val="tx2"/>
                  </a:solidFill>
                </a:rPr>
                <a:t>ToR</a:t>
              </a:r>
              <a:r>
                <a:rPr lang="de-DE" b="1" dirty="0">
                  <a:solidFill>
                    <a:schemeClr val="tx2"/>
                  </a:solidFill>
                </a:rPr>
                <a:t> </a:t>
              </a:r>
            </a:p>
            <a:p>
              <a:pPr algn="ctr"/>
              <a:r>
                <a:rPr lang="de-DE" b="1" dirty="0">
                  <a:solidFill>
                    <a:schemeClr val="tx2"/>
                  </a:solidFill>
                </a:rPr>
                <a:t>auf eigenem Computer speichern</a:t>
              </a: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xmlns="" id="{002C1621-B643-461E-93B7-3EA8509E2F5A}"/>
              </a:ext>
            </a:extLst>
          </p:cNvPr>
          <p:cNvGrpSpPr/>
          <p:nvPr/>
        </p:nvGrpSpPr>
        <p:grpSpPr>
          <a:xfrm>
            <a:off x="4652019" y="3139930"/>
            <a:ext cx="2448272" cy="1483968"/>
            <a:chOff x="1343472" y="2881136"/>
            <a:chExt cx="2448272" cy="1483968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xmlns="" id="{C3E31D68-6EC0-4C38-B482-6CBD1148B335}"/>
                </a:ext>
              </a:extLst>
            </p:cNvPr>
            <p:cNvSpPr/>
            <p:nvPr/>
          </p:nvSpPr>
          <p:spPr bwMode="auto">
            <a:xfrm>
              <a:off x="1343472" y="2881136"/>
              <a:ext cx="2448272" cy="14839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>
              <a:solidFill>
                <a:schemeClr val="accent3"/>
              </a:solidFill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xmlns="" id="{E8300B41-9A09-46DE-8935-03A80F19840A}"/>
                </a:ext>
              </a:extLst>
            </p:cNvPr>
            <p:cNvSpPr txBox="1"/>
            <p:nvPr/>
          </p:nvSpPr>
          <p:spPr bwMode="auto">
            <a:xfrm>
              <a:off x="1559496" y="3212976"/>
              <a:ext cx="2013250" cy="92333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 rtlCol="0">
              <a:spAutoFit/>
            </a:bodyPr>
            <a:lstStyle/>
            <a:p>
              <a:pPr algn="ctr"/>
              <a:r>
                <a:rPr lang="de-DE" dirty="0">
                  <a:solidFill>
                    <a:schemeClr val="tx2"/>
                  </a:solidFill>
                </a:rPr>
                <a:t>Email, dass Überführung los geht*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xmlns="" id="{EA32567C-BDEC-4B22-92FE-F44B0CCF0F5E}"/>
              </a:ext>
            </a:extLst>
          </p:cNvPr>
          <p:cNvGrpSpPr/>
          <p:nvPr/>
        </p:nvGrpSpPr>
        <p:grpSpPr>
          <a:xfrm>
            <a:off x="7304687" y="3124197"/>
            <a:ext cx="2448272" cy="1483968"/>
            <a:chOff x="1343472" y="2881136"/>
            <a:chExt cx="2448272" cy="1483968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xmlns="" id="{71B56F99-C47D-45D9-B321-0A6E7A9BD495}"/>
                </a:ext>
              </a:extLst>
            </p:cNvPr>
            <p:cNvSpPr/>
            <p:nvPr/>
          </p:nvSpPr>
          <p:spPr bwMode="auto">
            <a:xfrm>
              <a:off x="1343472" y="2881136"/>
              <a:ext cx="2448272" cy="14839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>
              <a:solidFill>
                <a:schemeClr val="accent3"/>
              </a:solidFill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xmlns="" id="{6A6D26F2-8D0C-44B4-A298-D6736765F6C8}"/>
                </a:ext>
              </a:extLst>
            </p:cNvPr>
            <p:cNvSpPr txBox="1"/>
            <p:nvPr/>
          </p:nvSpPr>
          <p:spPr bwMode="auto">
            <a:xfrm>
              <a:off x="1559496" y="3212976"/>
              <a:ext cx="2013250" cy="923330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 rtlCol="0">
              <a:spAutoFit/>
            </a:bodyPr>
            <a:lstStyle/>
            <a:p>
              <a:pPr algn="ctr"/>
              <a:r>
                <a:rPr lang="de-DE" dirty="0">
                  <a:solidFill>
                    <a:schemeClr val="tx2"/>
                  </a:solidFill>
                </a:rPr>
                <a:t>Email, dass Überführung erfolgt ist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xmlns="" id="{C92822A5-B67D-43FA-B257-B522629763DB}"/>
              </a:ext>
            </a:extLst>
          </p:cNvPr>
          <p:cNvGrpSpPr/>
          <p:nvPr/>
        </p:nvGrpSpPr>
        <p:grpSpPr>
          <a:xfrm>
            <a:off x="8806282" y="3980580"/>
            <a:ext cx="2448272" cy="1483968"/>
            <a:chOff x="1343472" y="2881136"/>
            <a:chExt cx="2448272" cy="1483968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xmlns="" id="{65499AB5-B651-4A7E-85BB-D33E331FFF65}"/>
                </a:ext>
              </a:extLst>
            </p:cNvPr>
            <p:cNvSpPr/>
            <p:nvPr/>
          </p:nvSpPr>
          <p:spPr bwMode="auto">
            <a:xfrm>
              <a:off x="1343472" y="2881136"/>
              <a:ext cx="2448272" cy="14839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>
              <a:solidFill>
                <a:schemeClr val="accent3"/>
              </a:solidFill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xmlns="" id="{087B56D2-51DC-4BC4-8514-8FF510AC2CC8}"/>
                </a:ext>
              </a:extLst>
            </p:cNvPr>
            <p:cNvSpPr txBox="1"/>
            <p:nvPr/>
          </p:nvSpPr>
          <p:spPr bwMode="auto">
            <a:xfrm>
              <a:off x="1560983" y="3448866"/>
              <a:ext cx="2013250" cy="369332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solidFill>
                    <a:schemeClr val="tx2"/>
                  </a:solidFill>
                </a:rPr>
                <a:t>Überprüfen</a:t>
              </a:r>
            </a:p>
          </p:txBody>
        </p:sp>
      </p:grpSp>
      <p:sp>
        <p:nvSpPr>
          <p:cNvPr id="9" name="Pfeil: Chevron 8">
            <a:extLst>
              <a:ext uri="{FF2B5EF4-FFF2-40B4-BE49-F238E27FC236}">
                <a16:creationId xmlns:a16="http://schemas.microsoft.com/office/drawing/2014/main" xmlns="" id="{BB8263C2-AA13-4613-9094-D223790D1109}"/>
              </a:ext>
            </a:extLst>
          </p:cNvPr>
          <p:cNvSpPr/>
          <p:nvPr/>
        </p:nvSpPr>
        <p:spPr bwMode="auto">
          <a:xfrm>
            <a:off x="952226" y="1998158"/>
            <a:ext cx="3311961" cy="655713"/>
          </a:xfrm>
          <a:prstGeom prst="chevron">
            <a:avLst/>
          </a:prstGeom>
          <a:solidFill>
            <a:schemeClr val="accent3">
              <a:lumOff val="44000"/>
            </a:schemeClr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2"/>
                </a:solidFill>
              </a:rPr>
              <a:t>Ende </a:t>
            </a:r>
            <a:r>
              <a:rPr lang="de-DE" sz="2400" dirty="0">
                <a:solidFill>
                  <a:schemeClr val="tx2"/>
                </a:solidFill>
              </a:rPr>
              <a:t>September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xmlns="" id="{93706968-8715-4231-A093-4A3051272F71}"/>
              </a:ext>
            </a:extLst>
          </p:cNvPr>
          <p:cNvSpPr txBox="1"/>
          <p:nvPr/>
        </p:nvSpPr>
        <p:spPr bwMode="auto">
          <a:xfrm>
            <a:off x="9190675" y="576422"/>
            <a:ext cx="3169817" cy="64633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tx2"/>
                </a:solidFill>
              </a:rPr>
              <a:t>Fett</a:t>
            </a:r>
            <a:r>
              <a:rPr lang="de-DE" dirty="0">
                <a:solidFill>
                  <a:schemeClr val="tx2"/>
                </a:solidFill>
              </a:rPr>
              <a:t>: Sie als Student kümmern sich bitte darum.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xmlns="" id="{9D4EEB4D-1DCA-4046-B7DD-17BC61DE3CAA}"/>
              </a:ext>
            </a:extLst>
          </p:cNvPr>
          <p:cNvSpPr txBox="1"/>
          <p:nvPr/>
        </p:nvSpPr>
        <p:spPr bwMode="auto">
          <a:xfrm>
            <a:off x="4868043" y="5002883"/>
            <a:ext cx="3339583" cy="923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* Dann erstmal keine Anzeige von Leistungen in KLIPS 2.0</a:t>
            </a:r>
          </a:p>
          <a:p>
            <a:endParaRPr 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437016"/>
      </p:ext>
    </p:extLst>
  </p:cSld>
  <p:clrMapOvr>
    <a:masterClrMapping/>
  </p:clrMapOvr>
</p:sld>
</file>

<file path=ppt/theme/theme1.xml><?xml version="1.0" encoding="utf-8"?>
<a:theme xmlns:a="http://schemas.openxmlformats.org/drawingml/2006/main" name="UniPPT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niPPT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niPPTDesign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 bwMode="auto">
        <a:prstGeom prst="rect">
          <a:avLst/>
        </a:prstGeom>
        <a:noFill/>
        <a:ln w="12700" cap="flat">
          <a:solidFill>
            <a:schemeClr val="accent1"/>
          </a:solidFill>
          <a:prstDash val="solid"/>
          <a:miter lim="800000"/>
        </a:ln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 bwMode="auto">
        <a:prstGeom prst="rect">
          <a:avLst/>
        </a:prstGeom>
        <a:noFill/>
        <a:ln w="12700" cap="flat">
          <a:noFill/>
          <a:miter lim="400000"/>
        </a:ln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>
    <a:extraClrScheme>
      <a:clrScheme name="UniPPTDesign">
        <a:dk1>
          <a:srgbClr val="000000"/>
        </a:dk1>
        <a:lt1>
          <a:srgbClr val="FFFFFF"/>
        </a:lt1>
        <a:dk2>
          <a:srgbClr val="A7A7A7"/>
        </a:dk2>
        <a:lt2>
          <a:srgbClr val="535353"/>
        </a:lt2>
        <a:accent1>
          <a:srgbClr val="BBE0E3"/>
        </a:accent1>
        <a:accent2>
          <a:srgbClr val="333399"/>
        </a:accent2>
        <a:accent3>
          <a:srgbClr val="8F8F8F"/>
        </a:accent3>
        <a:accent4>
          <a:srgbClr val="70707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FF00FF"/>
        </a:folHlink>
      </a:clrScheme>
    </a:extraClrScheme>
  </a:extraClrSchemeLst>
</a:theme>
</file>

<file path=ppt/theme/theme2.xml><?xml version="1.0" encoding="utf-8"?>
<a:theme xmlns:a="http://schemas.openxmlformats.org/drawingml/2006/main" name="UniPPTDesign">
  <a:themeElements>
    <a:clrScheme name="UniPPT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UniPPT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niPPTDesign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 bwMode="auto">
        <a:prstGeom prst="rect">
          <a:avLst/>
        </a:prstGeom>
        <a:noFill/>
        <a:ln w="12700" cap="flat">
          <a:solidFill>
            <a:schemeClr val="accent1"/>
          </a:solidFill>
          <a:prstDash val="solid"/>
          <a:miter lim="800000"/>
        </a:ln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 bwMode="auto">
        <a:prstGeom prst="rect">
          <a:avLst/>
        </a:prstGeom>
        <a:noFill/>
        <a:ln w="12700" cap="flat">
          <a:noFill/>
          <a:miter lim="400000"/>
        </a:ln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1427</Words>
  <Application>Microsoft Office PowerPoint</Application>
  <DocSecurity>0</DocSecurity>
  <PresentationFormat>Benutzerdefiniert</PresentationFormat>
  <Paragraphs>426</Paragraphs>
  <Slides>24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UniPPTDesign</vt:lpstr>
      <vt:lpstr>Herzlich Willkommen zur Infoveranstaltung PO – Wechsel 2021</vt:lpstr>
      <vt:lpstr>PO - Wechsel</vt:lpstr>
      <vt:lpstr>Grundsätzliches</vt:lpstr>
      <vt:lpstr>Grundsätzliches</vt:lpstr>
      <vt:lpstr>Grundsätzlich gilt:</vt:lpstr>
      <vt:lpstr>Überführung</vt:lpstr>
      <vt:lpstr>Überführung</vt:lpstr>
      <vt:lpstr>Ablauf</vt:lpstr>
      <vt:lpstr>Ablauf</vt:lpstr>
      <vt:lpstr>allgemeine Anerkennungsregeln</vt:lpstr>
      <vt:lpstr>Bachelor</vt:lpstr>
      <vt:lpstr>Bachelor</vt:lpstr>
      <vt:lpstr>Bachelor</vt:lpstr>
      <vt:lpstr>Bachelor</vt:lpstr>
      <vt:lpstr>Bachelor</vt:lpstr>
      <vt:lpstr>Bachelor</vt:lpstr>
      <vt:lpstr>Bachelor</vt:lpstr>
      <vt:lpstr>Bachelor</vt:lpstr>
      <vt:lpstr>Master</vt:lpstr>
      <vt:lpstr>Master</vt:lpstr>
      <vt:lpstr>Master</vt:lpstr>
      <vt:lpstr>Master</vt:lpstr>
      <vt:lpstr>Master</vt:lpstr>
      <vt:lpstr>Fragerunde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zur Infoveranstaltung PO – Wechsel 2021</dc:title>
  <dc:subject/>
  <dc:creator/>
  <cp:keywords/>
  <dc:description/>
  <cp:lastModifiedBy>Clara</cp:lastModifiedBy>
  <cp:revision>13</cp:revision>
  <dcterms:modified xsi:type="dcterms:W3CDTF">2021-07-23T10:48:20Z</dcterms:modified>
  <cp:category/>
  <dc:identifier/>
  <cp:contentStatus/>
  <dc:language/>
  <cp:version/>
</cp:coreProperties>
</file>