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9" r:id="rId4"/>
    <p:sldId id="258" r:id="rId5"/>
    <p:sldId id="259" r:id="rId6"/>
    <p:sldId id="260" r:id="rId7"/>
    <p:sldId id="265" r:id="rId8"/>
    <p:sldId id="284" r:id="rId9"/>
    <p:sldId id="303" r:id="rId10"/>
    <p:sldId id="305" r:id="rId11"/>
    <p:sldId id="304" r:id="rId12"/>
    <p:sldId id="316" r:id="rId13"/>
    <p:sldId id="343" r:id="rId14"/>
    <p:sldId id="344" r:id="rId15"/>
    <p:sldId id="345" r:id="rId16"/>
    <p:sldId id="346" r:id="rId17"/>
    <p:sldId id="349" r:id="rId18"/>
    <p:sldId id="335" r:id="rId19"/>
    <p:sldId id="306" r:id="rId20"/>
  </p:sldIdLst>
  <p:sldSz cx="12192000" cy="6858000"/>
  <p:notesSz cx="6858000" cy="12192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1pPr>
    <a:lvl2pPr marL="0" marR="0" indent="457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2pPr>
    <a:lvl3pPr marL="0" marR="0" indent="914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3pPr>
    <a:lvl4pPr marL="0" marR="0" indent="1371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4pPr>
    <a:lvl5pPr marL="0" marR="0" indent="18288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5pPr>
    <a:lvl6pPr marL="0" marR="0" indent="22860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6pPr>
    <a:lvl7pPr marL="0" marR="0" indent="2743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7pPr>
    <a:lvl8pPr marL="0" marR="0" indent="3200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8pPr>
    <a:lvl9pPr marL="0" marR="0" indent="3657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" initials="SK" lastIdx="4" clrIdx="0">
    <p:extLst>
      <p:ext uri="{19B8F6BF-5375-455C-9EA6-DF929625EA0E}">
        <p15:presenceInfo xmlns:p15="http://schemas.microsoft.com/office/powerpoint/2012/main" userId="S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9" autoAdjust="0"/>
    <p:restoredTop sz="86037" autoAdjust="0"/>
  </p:normalViewPr>
  <p:slideViewPr>
    <p:cSldViewPr>
      <p:cViewPr varScale="1">
        <p:scale>
          <a:sx n="55" d="100"/>
          <a:sy n="55" d="100"/>
        </p:scale>
        <p:origin x="7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3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105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5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06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>
      <a:defRPr sz="1200">
        <a:latin typeface="+mj-lt"/>
        <a:ea typeface="+mj-ea"/>
        <a:cs typeface="+mj-cs"/>
      </a:defRPr>
    </a:lvl1pPr>
    <a:lvl2pPr indent="228600">
      <a:defRPr sz="1200">
        <a:latin typeface="+mj-lt"/>
        <a:ea typeface="+mj-ea"/>
        <a:cs typeface="+mj-cs"/>
      </a:defRPr>
    </a:lvl2pPr>
    <a:lvl3pPr indent="457200">
      <a:defRPr sz="1200">
        <a:latin typeface="+mj-lt"/>
        <a:ea typeface="+mj-ea"/>
        <a:cs typeface="+mj-cs"/>
      </a:defRPr>
    </a:lvl3pPr>
    <a:lvl4pPr indent="685800">
      <a:defRPr sz="1200">
        <a:latin typeface="+mj-lt"/>
        <a:ea typeface="+mj-ea"/>
        <a:cs typeface="+mj-cs"/>
      </a:defRPr>
    </a:lvl4pPr>
    <a:lvl5pPr indent="914400">
      <a:defRPr sz="1200">
        <a:latin typeface="+mj-lt"/>
        <a:ea typeface="+mj-ea"/>
        <a:cs typeface="+mj-cs"/>
      </a:defRPr>
    </a:lvl5pPr>
    <a:lvl6pPr indent="1143000">
      <a:defRPr sz="1200">
        <a:latin typeface="+mj-lt"/>
        <a:ea typeface="+mj-ea"/>
        <a:cs typeface="+mj-cs"/>
      </a:defRPr>
    </a:lvl6pPr>
    <a:lvl7pPr indent="1371600">
      <a:defRPr sz="1200">
        <a:latin typeface="+mj-lt"/>
        <a:ea typeface="+mj-ea"/>
        <a:cs typeface="+mj-cs"/>
      </a:defRPr>
    </a:lvl7pPr>
    <a:lvl8pPr indent="1600200">
      <a:defRPr sz="1200">
        <a:latin typeface="+mj-lt"/>
        <a:ea typeface="+mj-ea"/>
        <a:cs typeface="+mj-cs"/>
      </a:defRPr>
    </a:lvl8pPr>
    <a:lvl9pPr indent="1828800">
      <a:defRPr sz="1200"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3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4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Oder in einer großen Suchmaschine eurer Wahl nach KLIPS 2.0 Köln Support suchen – auf HP dann „Studierende“ anklicken!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822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574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9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dirty="0"/>
              <a:t>Von </a:t>
            </a:r>
            <a:r>
              <a:rPr dirty="0" err="1"/>
              <a:t>Eltern</a:t>
            </a:r>
            <a:r>
              <a:rPr dirty="0"/>
              <a:t> – </a:t>
            </a:r>
            <a:r>
              <a:rPr dirty="0" err="1"/>
              <a:t>Zettel</a:t>
            </a:r>
            <a:r>
              <a:rPr dirty="0"/>
              <a:t>/</a:t>
            </a:r>
            <a:r>
              <a:rPr dirty="0" err="1"/>
              <a:t>Laufzettel</a:t>
            </a:r>
            <a:r>
              <a:rPr dirty="0"/>
              <a:t> – </a:t>
            </a:r>
            <a:r>
              <a:rPr dirty="0" err="1"/>
              <a:t>heute</a:t>
            </a:r>
            <a:r>
              <a:rPr dirty="0"/>
              <a:t> </a:t>
            </a:r>
            <a:r>
              <a:rPr dirty="0" err="1"/>
              <a:t>erbrachte</a:t>
            </a:r>
            <a:r>
              <a:rPr dirty="0"/>
              <a:t> </a:t>
            </a:r>
            <a:r>
              <a:rPr dirty="0" err="1"/>
              <a:t>Leistungen</a:t>
            </a:r>
            <a:r>
              <a:rPr dirty="0"/>
              <a:t> online </a:t>
            </a:r>
            <a:r>
              <a:rPr dirty="0" err="1"/>
              <a:t>verbucht</a:t>
            </a:r>
            <a:r>
              <a:rPr dirty="0"/>
              <a:t>/</a:t>
            </a:r>
            <a:r>
              <a:rPr dirty="0" err="1"/>
              <a:t>dokumentiert</a:t>
            </a:r>
            <a:r>
              <a:rPr dirty="0"/>
              <a:t> – </a:t>
            </a:r>
            <a:r>
              <a:rPr dirty="0" err="1"/>
              <a:t>Anmeldung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Lehrveranstaltungen</a:t>
            </a:r>
            <a:r>
              <a:rPr dirty="0"/>
              <a:t>/</a:t>
            </a:r>
            <a:r>
              <a:rPr dirty="0" err="1"/>
              <a:t>Prüfungen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KLIPS 2.0 etc. -&gt; </a:t>
            </a:r>
            <a:r>
              <a:rPr dirty="0" err="1"/>
              <a:t>wichtig</a:t>
            </a:r>
            <a:r>
              <a:rPr dirty="0"/>
              <a:t> </a:t>
            </a:r>
            <a:r>
              <a:rPr dirty="0" err="1"/>
              <a:t>sich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der </a:t>
            </a:r>
            <a:r>
              <a:rPr dirty="0" err="1"/>
              <a:t>Plattform</a:t>
            </a:r>
            <a:r>
              <a:rPr dirty="0"/>
              <a:t> </a:t>
            </a:r>
            <a:r>
              <a:rPr dirty="0" err="1"/>
              <a:t>auszukennen</a:t>
            </a:r>
            <a:r>
              <a:rPr dirty="0"/>
              <a:t>!!!!</a:t>
            </a:r>
          </a:p>
          <a:p>
            <a:pPr>
              <a:defRPr/>
            </a:pPr>
            <a:r>
              <a:rPr dirty="0" err="1"/>
              <a:t>Wahrscheinlich</a:t>
            </a:r>
            <a:r>
              <a:rPr dirty="0"/>
              <a:t> </a:t>
            </a:r>
            <a:r>
              <a:rPr dirty="0" err="1"/>
              <a:t>schon</a:t>
            </a:r>
            <a:r>
              <a:rPr dirty="0"/>
              <a:t> </a:t>
            </a:r>
            <a:r>
              <a:rPr dirty="0" err="1"/>
              <a:t>einige</a:t>
            </a:r>
            <a:r>
              <a:rPr dirty="0"/>
              <a:t>/</a:t>
            </a:r>
            <a:r>
              <a:rPr dirty="0" err="1"/>
              <a:t>alle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mehr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weniger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beschäftigt</a:t>
            </a:r>
            <a:r>
              <a:rPr dirty="0"/>
              <a:t> und </a:t>
            </a:r>
            <a:r>
              <a:rPr dirty="0" err="1"/>
              <a:t>wie</a:t>
            </a:r>
            <a:r>
              <a:rPr dirty="0"/>
              <a:t> </a:t>
            </a:r>
            <a:r>
              <a:rPr dirty="0" err="1"/>
              <a:t>genau</a:t>
            </a:r>
            <a:r>
              <a:rPr dirty="0"/>
              <a:t> die </a:t>
            </a:r>
            <a:r>
              <a:rPr dirty="0" err="1"/>
              <a:t>Plattform</a:t>
            </a:r>
            <a:r>
              <a:rPr dirty="0"/>
              <a:t> </a:t>
            </a:r>
            <a:r>
              <a:rPr dirty="0" err="1"/>
              <a:t>aussieht</a:t>
            </a:r>
            <a:r>
              <a:rPr dirty="0"/>
              <a:t> und was Sie </a:t>
            </a:r>
            <a:r>
              <a:rPr dirty="0" err="1"/>
              <a:t>dort</a:t>
            </a:r>
            <a:r>
              <a:rPr dirty="0"/>
              <a:t> </a:t>
            </a:r>
            <a:r>
              <a:rPr dirty="0" err="1"/>
              <a:t>machen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/</a:t>
            </a:r>
            <a:r>
              <a:rPr dirty="0" err="1"/>
              <a:t>müssen</a:t>
            </a:r>
            <a:r>
              <a:rPr dirty="0"/>
              <a:t>, </a:t>
            </a:r>
            <a:r>
              <a:rPr dirty="0" err="1"/>
              <a:t>werde</a:t>
            </a:r>
            <a:r>
              <a:rPr dirty="0"/>
              <a:t> ich </a:t>
            </a:r>
            <a:r>
              <a:rPr dirty="0" err="1"/>
              <a:t>Ihnen</a:t>
            </a:r>
            <a:r>
              <a:rPr dirty="0"/>
              <a:t> nun </a:t>
            </a:r>
            <a:r>
              <a:rPr dirty="0" err="1"/>
              <a:t>kurz</a:t>
            </a:r>
            <a:r>
              <a:rPr dirty="0"/>
              <a:t> </a:t>
            </a:r>
            <a:r>
              <a:rPr dirty="0" err="1"/>
              <a:t>vorstellen</a:t>
            </a:r>
            <a:r>
              <a:rPr dirty="0"/>
              <a:t>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9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370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9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508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9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341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101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632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578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idx="1"/>
          </p:nvPr>
        </p:nvSpPr>
        <p:spPr bwMode="auto">
          <a:xfrm>
            <a:off x="914400" y="1981200"/>
            <a:ext cx="103632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831850" y="1709739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831850" y="4589464"/>
            <a:ext cx="10515601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half" idx="1"/>
          </p:nvPr>
        </p:nvSpPr>
        <p:spPr bwMode="auto">
          <a:xfrm>
            <a:off x="914400" y="1981200"/>
            <a:ext cx="50800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840317" y="1681163"/>
            <a:ext cx="515831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840317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half" idx="1"/>
          </p:nvPr>
        </p:nvSpPr>
        <p:spPr bwMode="auto">
          <a:xfrm>
            <a:off x="5183716" y="987425"/>
            <a:ext cx="6172201" cy="48736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840318" y="2057400"/>
            <a:ext cx="3932767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840317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sz="half" idx="13"/>
          </p:nvPr>
        </p:nvSpPr>
        <p:spPr bwMode="auto">
          <a:xfrm>
            <a:off x="5183716" y="987425"/>
            <a:ext cx="6172201" cy="4873626"/>
          </a:xfrm>
          <a:prstGeom prst="rect">
            <a:avLst/>
          </a:prstGeom>
        </p:spPr>
        <p:txBody>
          <a:bodyPr lIns="91439" rIns="91439"/>
          <a:lstStyle/>
          <a:p>
            <a:pPr>
              <a:defRPr/>
            </a:pPr>
            <a:endParaRPr/>
          </a:p>
        </p:txBody>
      </p:sp>
      <p:sp>
        <p:nvSpPr>
          <p:cNvPr id="6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840317" y="2057400"/>
            <a:ext cx="393276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600"/>
            </a:lvl1pPr>
            <a:lvl2pPr marL="0" indent="457200">
              <a:spcBef>
                <a:spcPts val="300"/>
              </a:spcBef>
              <a:buSzTx/>
              <a:buFontTx/>
              <a:buNone/>
              <a:defRPr sz="1600"/>
            </a:lvl2pPr>
            <a:lvl3pPr marL="0" indent="914400">
              <a:spcBef>
                <a:spcPts val="300"/>
              </a:spcBef>
              <a:buSzTx/>
              <a:buFontTx/>
              <a:buNone/>
              <a:defRPr sz="1600"/>
            </a:lvl3pPr>
            <a:lvl4pPr marL="0" indent="1371600">
              <a:spcBef>
                <a:spcPts val="300"/>
              </a:spcBef>
              <a:buSzTx/>
              <a:buFontTx/>
              <a:buNone/>
              <a:defRPr sz="1600"/>
            </a:lvl4pPr>
            <a:lvl5pPr marL="0" indent="1828800">
              <a:spcBef>
                <a:spcPts val="300"/>
              </a:spcBef>
              <a:buSzTx/>
              <a:buFontTx/>
              <a:buNone/>
              <a:defRPr sz="16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descr="Picture 8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0" y="0"/>
            <a:ext cx="12194117" cy="68595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21"/>
          <p:cNvSpPr/>
          <p:nvPr/>
        </p:nvSpPr>
        <p:spPr bwMode="auto">
          <a:xfrm>
            <a:off x="9652000" y="5791200"/>
            <a:ext cx="1727199" cy="838200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3">
                <a:lumOff val="44000"/>
              </a:schemeClr>
            </a:solidFill>
            <a:miter/>
          </a:ln>
        </p:spPr>
        <p:txBody>
          <a:bodyPr lIns="45719" rIns="45719" anchor="ctr"/>
          <a:lstStyle/>
          <a:p>
            <a:pPr>
              <a:defRPr/>
            </a:pPr>
            <a:endParaRPr/>
          </a:p>
        </p:txBody>
      </p:sp>
      <p:grpSp>
        <p:nvGrpSpPr>
          <p:cNvPr id="6" name="Group 11"/>
          <p:cNvGrpSpPr/>
          <p:nvPr/>
        </p:nvGrpSpPr>
        <p:grpSpPr bwMode="auto">
          <a:xfrm>
            <a:off x="-1" y="5715000"/>
            <a:ext cx="10972802" cy="762000"/>
            <a:chOff x="0" y="0"/>
            <a:chExt cx="10972800" cy="762000"/>
          </a:xfrm>
        </p:grpSpPr>
        <p:grpSp>
          <p:nvGrpSpPr>
            <p:cNvPr id="7" name="Picture 12"/>
            <p:cNvGrpSpPr/>
            <p:nvPr/>
          </p:nvGrpSpPr>
          <p:grpSpPr bwMode="auto">
            <a:xfrm>
              <a:off x="10160000" y="152400"/>
              <a:ext cx="812801" cy="609600"/>
              <a:chOff x="0" y="0"/>
              <a:chExt cx="812800" cy="609600"/>
            </a:xfrm>
          </p:grpSpPr>
          <p:sp>
            <p:nvSpPr>
              <p:cNvPr id="8" name="Rechteck"/>
              <p:cNvSpPr/>
              <p:nvPr/>
            </p:nvSpPr>
            <p:spPr bwMode="auto">
              <a:xfrm>
                <a:off x="0" y="0"/>
                <a:ext cx="812800" cy="609600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pic>
            <p:nvPicPr>
              <p:cNvPr id="9" name="image2.png" descr="image2.png"/>
              <p:cNvPicPr>
                <a:picLocks noChangeAspect="1"/>
              </p:cNvPicPr>
              <p:nvPr/>
            </p:nvPicPr>
            <p:blipFill>
              <a:blip r:embed="rId12"/>
              <a:stretch/>
            </p:blipFill>
            <p:spPr bwMode="auto">
              <a:xfrm>
                <a:off x="0" y="0"/>
                <a:ext cx="812800" cy="609600"/>
              </a:xfrm>
              <a:prstGeom prst="rect">
                <a:avLst/>
              </a:prstGeom>
              <a:ln w="12700" cap="flat">
                <a:noFill/>
                <a:miter lim="400000"/>
              </a:ln>
            </p:spPr>
          </p:pic>
        </p:grpSp>
        <p:grpSp>
          <p:nvGrpSpPr>
            <p:cNvPr id="10" name="Group 13"/>
            <p:cNvGrpSpPr/>
            <p:nvPr/>
          </p:nvGrpSpPr>
          <p:grpSpPr bwMode="auto">
            <a:xfrm>
              <a:off x="-1" y="0"/>
              <a:ext cx="10913534" cy="0"/>
              <a:chOff x="0" y="0"/>
              <a:chExt cx="10913532" cy="0"/>
            </a:xfrm>
          </p:grpSpPr>
          <p:sp>
            <p:nvSpPr>
              <p:cNvPr id="11" name="Line 14"/>
              <p:cNvSpPr/>
              <p:nvPr/>
            </p:nvSpPr>
            <p:spPr bwMode="auto">
              <a:xfrm>
                <a:off x="0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83AF23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2" name="Line 15"/>
              <p:cNvSpPr/>
              <p:nvPr/>
            </p:nvSpPr>
            <p:spPr bwMode="auto">
              <a:xfrm>
                <a:off x="1591733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7D321D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3" name="Line 16"/>
              <p:cNvSpPr/>
              <p:nvPr/>
            </p:nvSpPr>
            <p:spPr bwMode="auto">
              <a:xfrm>
                <a:off x="3132666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AF111D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4" name="Line 17"/>
              <p:cNvSpPr/>
              <p:nvPr/>
            </p:nvSpPr>
            <p:spPr bwMode="auto">
              <a:xfrm>
                <a:off x="4690533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590F68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5" name="Line 18"/>
              <p:cNvSpPr/>
              <p:nvPr/>
            </p:nvSpPr>
            <p:spPr bwMode="auto">
              <a:xfrm>
                <a:off x="6214533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0082C6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6" name="Line 19"/>
              <p:cNvSpPr/>
              <p:nvPr/>
            </p:nvSpPr>
            <p:spPr bwMode="auto">
              <a:xfrm>
                <a:off x="7755466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DBA619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7" name="Line 20"/>
              <p:cNvSpPr/>
              <p:nvPr/>
            </p:nvSpPr>
            <p:spPr bwMode="auto">
              <a:xfrm>
                <a:off x="9330266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91C4EA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</p:grpSp>
      </p:grpSp>
      <p:sp>
        <p:nvSpPr>
          <p:cNvPr id="18" name="Titeltext"/>
          <p:cNvSpPr>
            <a:spLocks noGrp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19" name="Textebene 1…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20" name="Foliennummer"/>
          <p:cNvSpPr>
            <a:spLocks noGrp="1"/>
          </p:cNvSpPr>
          <p:nvPr>
            <p:ph type="sldNum" sz="quarter" idx="2"/>
          </p:nvPr>
        </p:nvSpPr>
        <p:spPr bwMode="auto"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5pPr>
      <a:lvl6pPr marL="0" marR="0" indent="4572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6pPr>
      <a:lvl7pPr marL="0" marR="0" indent="9144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7pPr>
      <a:lvl8pPr marL="0" marR="0" indent="1371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8pPr>
      <a:lvl9pPr marL="0" marR="0" indent="18288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1pPr>
      <a:lvl2pPr marL="783771" marR="0" indent="-326571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–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2pPr>
      <a:lvl3pPr marL="1219200" marR="0" indent="-3048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-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3pPr>
      <a:lvl4pPr marL="1737360" marR="0" indent="-36576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›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4pPr>
      <a:lvl5pPr marL="2194560" marR="0" indent="-36576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»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5pPr>
      <a:lvl6pPr marL="2692400" marR="0" indent="-4064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6pPr>
      <a:lvl7pPr marL="3149600" marR="0" indent="-4064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7pPr>
      <a:lvl8pPr marL="3606800" marR="0" indent="-4064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8pPr>
      <a:lvl9pPr marL="4064000" marR="0" indent="-4064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f.uni-koeln.de/36087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lips2.uni-koeln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u="none" dirty="0"/>
              <a:t>Herzlich </a:t>
            </a:r>
            <a:r>
              <a:rPr u="none" dirty="0" err="1"/>
              <a:t>Willkommen</a:t>
            </a:r>
            <a:r>
              <a:rPr u="none" dirty="0"/>
              <a:t> </a:t>
            </a:r>
            <a:r>
              <a:rPr lang="de-DE" u="none" dirty="0"/>
              <a:t>zur Infoveranstaltung</a:t>
            </a:r>
            <a:br>
              <a:rPr lang="de-DE" u="none" dirty="0"/>
            </a:br>
            <a:r>
              <a:rPr lang="de-DE" u="none" dirty="0"/>
              <a:t>PO – Wechsel 2021</a:t>
            </a:r>
            <a:endParaRPr dirty="0"/>
          </a:p>
        </p:txBody>
      </p:sp>
      <p:sp>
        <p:nvSpPr>
          <p:cNvPr id="5" name="Untertitel 2"/>
          <p:cNvSpPr>
            <a:spLocks noGrp="1"/>
          </p:cNvSpPr>
          <p:nvPr>
            <p:ph type="subTitle" sz="quarter" idx="1"/>
          </p:nvPr>
        </p:nvSpPr>
        <p:spPr bwMode="auto"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LB ästhetische Erziehung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Klips 2.0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 bwMode="auto">
          <a:xfrm>
            <a:off x="914398" y="1981199"/>
            <a:ext cx="10475497" cy="36656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2000"/>
            </a:pPr>
            <a:endParaRPr lang="de-DE" b="0" dirty="0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7C6850A-6641-4BB4-9E1E-BCCA96264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361950"/>
            <a:ext cx="11991975" cy="6134100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395EF95E-7BB3-48B8-A02B-343B57F45208}"/>
              </a:ext>
            </a:extLst>
          </p:cNvPr>
          <p:cNvSpPr/>
          <p:nvPr/>
        </p:nvSpPr>
        <p:spPr bwMode="auto">
          <a:xfrm>
            <a:off x="3287688" y="4653136"/>
            <a:ext cx="1800200" cy="599728"/>
          </a:xfrm>
          <a:prstGeom prst="rightArrow">
            <a:avLst/>
          </a:prstGeom>
          <a:solidFill>
            <a:schemeClr val="tx2"/>
          </a:solidFill>
          <a:ln w="12700" cap="flat">
            <a:solidFill>
              <a:schemeClr val="tx2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94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Klips 2.0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 bwMode="auto">
          <a:xfrm>
            <a:off x="914398" y="1981199"/>
            <a:ext cx="10475497" cy="36656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2000"/>
            </a:pPr>
            <a:endParaRPr lang="de-DE" b="0" dirty="0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03077CAD-4FD2-4124-A58B-DBEE67713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395287"/>
            <a:ext cx="12011025" cy="6067425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05CF6376-D031-47F3-9CA3-4CB322255BA7}"/>
              </a:ext>
            </a:extLst>
          </p:cNvPr>
          <p:cNvSpPr/>
          <p:nvPr/>
        </p:nvSpPr>
        <p:spPr bwMode="auto">
          <a:xfrm rot="2304608">
            <a:off x="8842492" y="2400003"/>
            <a:ext cx="2531763" cy="682905"/>
          </a:xfrm>
          <a:prstGeom prst="rightArrow">
            <a:avLst/>
          </a:prstGeom>
          <a:solidFill>
            <a:schemeClr val="tx2"/>
          </a:solidFill>
          <a:ln w="12700" cap="flat">
            <a:solidFill>
              <a:schemeClr val="tx2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82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allgemeine Anerkennungsregeln</a:t>
            </a:r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147E20B-0ECC-4744-8199-A1BF9D98C023}"/>
              </a:ext>
            </a:extLst>
          </p:cNvPr>
          <p:cNvSpPr txBox="1"/>
          <p:nvPr/>
        </p:nvSpPr>
        <p:spPr bwMode="auto">
          <a:xfrm>
            <a:off x="3467708" y="3777111"/>
            <a:ext cx="5256584" cy="584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de-DE" sz="3200" b="1" dirty="0" err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SoP</a:t>
            </a:r>
            <a:r>
              <a:rPr lang="de-DE" sz="32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/ G</a:t>
            </a:r>
          </a:p>
        </p:txBody>
      </p:sp>
    </p:spTree>
    <p:extLst>
      <p:ext uri="{BB962C8B-B14F-4D97-AF65-F5344CB8AC3E}">
        <p14:creationId xmlns:p14="http://schemas.microsoft.com/office/powerpoint/2010/main" val="421989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 </a:t>
            </a:r>
            <a:r>
              <a:rPr lang="de-DE" sz="4000" b="1" dirty="0" err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SoP</a:t>
            </a:r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/ G</a:t>
            </a:r>
            <a:endParaRPr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C4F899D-11D7-457D-B6B0-DBAB2E14F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309093"/>
              </p:ext>
            </p:extLst>
          </p:nvPr>
        </p:nvGraphicFramePr>
        <p:xfrm>
          <a:off x="1127449" y="1736969"/>
          <a:ext cx="10009111" cy="3210133"/>
        </p:xfrm>
        <a:graphic>
          <a:graphicData uri="http://schemas.openxmlformats.org/drawingml/2006/table">
            <a:tbl>
              <a:tblPr/>
              <a:tblGrid>
                <a:gridCol w="4339130">
                  <a:extLst>
                    <a:ext uri="{9D8B030D-6E8A-4147-A177-3AD203B41FA5}">
                      <a16:colId xmlns:a16="http://schemas.microsoft.com/office/drawing/2014/main" val="2878222918"/>
                    </a:ext>
                  </a:extLst>
                </a:gridCol>
                <a:gridCol w="346576">
                  <a:extLst>
                    <a:ext uri="{9D8B030D-6E8A-4147-A177-3AD203B41FA5}">
                      <a16:colId xmlns:a16="http://schemas.microsoft.com/office/drawing/2014/main" val="1774786840"/>
                    </a:ext>
                  </a:extLst>
                </a:gridCol>
                <a:gridCol w="637699">
                  <a:extLst>
                    <a:ext uri="{9D8B030D-6E8A-4147-A177-3AD203B41FA5}">
                      <a16:colId xmlns:a16="http://schemas.microsoft.com/office/drawing/2014/main" val="277973612"/>
                    </a:ext>
                  </a:extLst>
                </a:gridCol>
                <a:gridCol w="4339130">
                  <a:extLst>
                    <a:ext uri="{9D8B030D-6E8A-4147-A177-3AD203B41FA5}">
                      <a16:colId xmlns:a16="http://schemas.microsoft.com/office/drawing/2014/main" val="3485809774"/>
                    </a:ext>
                  </a:extLst>
                </a:gridCol>
                <a:gridCol w="346576">
                  <a:extLst>
                    <a:ext uri="{9D8B030D-6E8A-4147-A177-3AD203B41FA5}">
                      <a16:colId xmlns:a16="http://schemas.microsoft.com/office/drawing/2014/main" val="2783367409"/>
                    </a:ext>
                  </a:extLst>
                </a:gridCol>
              </a:tblGrid>
              <a:tr h="331496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PO2015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LP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PO2021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LP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30686"/>
                  </a:ext>
                </a:extLst>
              </a:tr>
              <a:tr h="662992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SoP-BA-ÄErz-BM-1 Multidisziplinäre ästhetische Praxis (6675BMMP00)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SoP-BA-ÄErz-BM-1 Multidisziplinäre ästhetische Praxis (6675BMMP00)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137190"/>
                  </a:ext>
                </a:extLst>
              </a:tr>
              <a:tr h="331496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1: Bewegungserziehung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1 : Bewegungserziehung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464442"/>
                  </a:ext>
                </a:extLst>
              </a:tr>
              <a:tr h="331496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2: Bildnerische Praxis 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2: Bildnerische Praxis 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215312"/>
                  </a:ext>
                </a:extLst>
              </a:tr>
              <a:tr h="331496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3: Interdisziplinäre Praxis 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3: Interdisziplinäre Praxis 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199869"/>
                  </a:ext>
                </a:extLst>
              </a:tr>
              <a:tr h="331496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Übung 1: Singen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Übung 1: Singen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506743"/>
                  </a:ext>
                </a:extLst>
              </a:tr>
              <a:tr h="331496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Übung 2: Elementares Instrumentalspiel / Percussion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Übung 2: Instrumentalpraxis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751289"/>
                  </a:ext>
                </a:extLst>
              </a:tr>
              <a:tr h="331496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Übung 3: Ensemble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Übung 3: Ensemble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245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61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 </a:t>
            </a:r>
            <a:r>
              <a:rPr lang="de-DE" sz="4000" b="1" dirty="0" err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SoP</a:t>
            </a:r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/ G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71D8CFA-FABC-411D-A8BB-7CE5150C8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98016"/>
              </p:ext>
            </p:extLst>
          </p:nvPr>
        </p:nvGraphicFramePr>
        <p:xfrm>
          <a:off x="1055440" y="1736969"/>
          <a:ext cx="10081119" cy="2342076"/>
        </p:xfrm>
        <a:graphic>
          <a:graphicData uri="http://schemas.openxmlformats.org/drawingml/2006/table">
            <a:tbl>
              <a:tblPr/>
              <a:tblGrid>
                <a:gridCol w="4370346">
                  <a:extLst>
                    <a:ext uri="{9D8B030D-6E8A-4147-A177-3AD203B41FA5}">
                      <a16:colId xmlns:a16="http://schemas.microsoft.com/office/drawing/2014/main" val="565002383"/>
                    </a:ext>
                  </a:extLst>
                </a:gridCol>
                <a:gridCol w="349070">
                  <a:extLst>
                    <a:ext uri="{9D8B030D-6E8A-4147-A177-3AD203B41FA5}">
                      <a16:colId xmlns:a16="http://schemas.microsoft.com/office/drawing/2014/main" val="579447495"/>
                    </a:ext>
                  </a:extLst>
                </a:gridCol>
                <a:gridCol w="642287">
                  <a:extLst>
                    <a:ext uri="{9D8B030D-6E8A-4147-A177-3AD203B41FA5}">
                      <a16:colId xmlns:a16="http://schemas.microsoft.com/office/drawing/2014/main" val="3020698543"/>
                    </a:ext>
                  </a:extLst>
                </a:gridCol>
                <a:gridCol w="4370346">
                  <a:extLst>
                    <a:ext uri="{9D8B030D-6E8A-4147-A177-3AD203B41FA5}">
                      <a16:colId xmlns:a16="http://schemas.microsoft.com/office/drawing/2014/main" val="1043783136"/>
                    </a:ext>
                  </a:extLst>
                </a:gridCol>
                <a:gridCol w="349070">
                  <a:extLst>
                    <a:ext uri="{9D8B030D-6E8A-4147-A177-3AD203B41FA5}">
                      <a16:colId xmlns:a16="http://schemas.microsoft.com/office/drawing/2014/main" val="2360285807"/>
                    </a:ext>
                  </a:extLst>
                </a:gridCol>
              </a:tblGrid>
              <a:tr h="899943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SoP-BA-ÄErz-BM-2 Grundlagen der Ästhetischen Bildung und Erziehung (6675BMGr00)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SoP-BA-ÄErz-BM-2 Grundlagen der Ästhetischen Bildung und Erziehung (6675BMGr00)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503102"/>
                  </a:ext>
                </a:extLst>
              </a:tr>
              <a:tr h="361027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Vorlesung 1: Basisvorlesung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Vorlesung 1: Basisvorlesung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291053"/>
                  </a:ext>
                </a:extLst>
              </a:tr>
              <a:tr h="359053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1: Wissenschaftliche Grundlagen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1: Wissenschaftliche Grundlagen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888891"/>
                  </a:ext>
                </a:extLst>
              </a:tr>
              <a:tr h="722053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Modulprüfung: kombiniert, Referat mit Ausarbeitung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Modulprüfung: Hausarbeit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040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079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 </a:t>
            </a:r>
            <a:r>
              <a:rPr lang="de-DE" sz="4000" b="1" dirty="0" err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SoP</a:t>
            </a:r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/ G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926DB02-C7C6-41B2-B23A-4D9055312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730942"/>
              </p:ext>
            </p:extLst>
          </p:nvPr>
        </p:nvGraphicFramePr>
        <p:xfrm>
          <a:off x="1055440" y="1736969"/>
          <a:ext cx="10081121" cy="3099308"/>
        </p:xfrm>
        <a:graphic>
          <a:graphicData uri="http://schemas.openxmlformats.org/drawingml/2006/table">
            <a:tbl>
              <a:tblPr/>
              <a:tblGrid>
                <a:gridCol w="4370347">
                  <a:extLst>
                    <a:ext uri="{9D8B030D-6E8A-4147-A177-3AD203B41FA5}">
                      <a16:colId xmlns:a16="http://schemas.microsoft.com/office/drawing/2014/main" val="3638498902"/>
                    </a:ext>
                  </a:extLst>
                </a:gridCol>
                <a:gridCol w="349070">
                  <a:extLst>
                    <a:ext uri="{9D8B030D-6E8A-4147-A177-3AD203B41FA5}">
                      <a16:colId xmlns:a16="http://schemas.microsoft.com/office/drawing/2014/main" val="1965583614"/>
                    </a:ext>
                  </a:extLst>
                </a:gridCol>
                <a:gridCol w="642287">
                  <a:extLst>
                    <a:ext uri="{9D8B030D-6E8A-4147-A177-3AD203B41FA5}">
                      <a16:colId xmlns:a16="http://schemas.microsoft.com/office/drawing/2014/main" val="3848358460"/>
                    </a:ext>
                  </a:extLst>
                </a:gridCol>
                <a:gridCol w="4370347">
                  <a:extLst>
                    <a:ext uri="{9D8B030D-6E8A-4147-A177-3AD203B41FA5}">
                      <a16:colId xmlns:a16="http://schemas.microsoft.com/office/drawing/2014/main" val="3858445997"/>
                    </a:ext>
                  </a:extLst>
                </a:gridCol>
                <a:gridCol w="349070">
                  <a:extLst>
                    <a:ext uri="{9D8B030D-6E8A-4147-A177-3AD203B41FA5}">
                      <a16:colId xmlns:a16="http://schemas.microsoft.com/office/drawing/2014/main" val="69791816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SoP-BA-ÄErz-AM-1 Praxis Ästhetischer Bildung und Erziehung und ihre didaktische Reflexion (6675AMPR00)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SoP-BA-ÄErz-AM-1 Künstlerisch-ästhetische Praxis (6675LBA1KA)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73856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1: Bewegung /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Bildn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. II /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Musikal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1: Bewegungserziehung / Bildnerische Praxis II/Musikalische Praxen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6052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2: Interdisziplinäre Praxen II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2: Interdisziplinäre Praxen II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291955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3 Portfolioarbeit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Portfolioseminar 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48202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Portfolioseminar 2</a:t>
                      </a:r>
                    </a:p>
                  </a:txBody>
                  <a:tcPr marL="9525" marR="9525" marT="9525" marB="0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3595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Modulprüfung: praktisch, Präsentation und Reflexion der fachp. Arbeitsergebnisse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Modulprüfung: praktisch, Präsentation und Reflexion der fachpraktischen Arbeitsergebnisse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683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286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 </a:t>
            </a:r>
            <a:r>
              <a:rPr lang="de-DE" sz="4000" b="1" dirty="0" err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SoP</a:t>
            </a:r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/ G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351AA17-8DE6-4428-A6F3-CC828285F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068251"/>
              </p:ext>
            </p:extLst>
          </p:nvPr>
        </p:nvGraphicFramePr>
        <p:xfrm>
          <a:off x="1019436" y="1736969"/>
          <a:ext cx="10153127" cy="2855087"/>
        </p:xfrm>
        <a:graphic>
          <a:graphicData uri="http://schemas.openxmlformats.org/drawingml/2006/table">
            <a:tbl>
              <a:tblPr/>
              <a:tblGrid>
                <a:gridCol w="4401563">
                  <a:extLst>
                    <a:ext uri="{9D8B030D-6E8A-4147-A177-3AD203B41FA5}">
                      <a16:colId xmlns:a16="http://schemas.microsoft.com/office/drawing/2014/main" val="1183752405"/>
                    </a:ext>
                  </a:extLst>
                </a:gridCol>
                <a:gridCol w="351563">
                  <a:extLst>
                    <a:ext uri="{9D8B030D-6E8A-4147-A177-3AD203B41FA5}">
                      <a16:colId xmlns:a16="http://schemas.microsoft.com/office/drawing/2014/main" val="3030560683"/>
                    </a:ext>
                  </a:extLst>
                </a:gridCol>
                <a:gridCol w="646875">
                  <a:extLst>
                    <a:ext uri="{9D8B030D-6E8A-4147-A177-3AD203B41FA5}">
                      <a16:colId xmlns:a16="http://schemas.microsoft.com/office/drawing/2014/main" val="565855830"/>
                    </a:ext>
                  </a:extLst>
                </a:gridCol>
                <a:gridCol w="4401563">
                  <a:extLst>
                    <a:ext uri="{9D8B030D-6E8A-4147-A177-3AD203B41FA5}">
                      <a16:colId xmlns:a16="http://schemas.microsoft.com/office/drawing/2014/main" val="3995212375"/>
                    </a:ext>
                  </a:extLst>
                </a:gridCol>
                <a:gridCol w="351563">
                  <a:extLst>
                    <a:ext uri="{9D8B030D-6E8A-4147-A177-3AD203B41FA5}">
                      <a16:colId xmlns:a16="http://schemas.microsoft.com/office/drawing/2014/main" val="21590051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SoP-BA-ÄErz-AM-2 Projekt I – Planung, Entwicklung und Reflexion interdisziplinärer Handlungs- und Werkprozesse (6675AMPI00)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SoP-BA-ÄErz-AM-2 Fachdidaktische Reflexion ästhetischer Handlungs- und Bildungsprozesse (6675LBA2FR)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857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1: (Projekt-) Praxis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1: (Projekt-) Praxis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562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2: (Projekt-) Didaktik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2: (Projekt-) Didaktik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076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3: Theorie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3: Theorie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24801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4: Portfolioarbeit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Portfolioseminar 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7509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Portfolioseminar 2</a:t>
                      </a:r>
                    </a:p>
                  </a:txBody>
                  <a:tcPr marL="9525" marR="9525" marT="9525" marB="0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8514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Modulprüfung: mündliche Prüfung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Modulprüfung: mündliche Prüfung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353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856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G</a:t>
            </a:r>
            <a:endParaRPr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1640CF92-6D6F-45A8-91FE-89B8BE331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00305"/>
              </p:ext>
            </p:extLst>
          </p:nvPr>
        </p:nvGraphicFramePr>
        <p:xfrm>
          <a:off x="131676" y="1484784"/>
          <a:ext cx="11928647" cy="3962400"/>
        </p:xfrm>
        <a:graphic>
          <a:graphicData uri="http://schemas.openxmlformats.org/drawingml/2006/table">
            <a:tbl>
              <a:tblPr/>
              <a:tblGrid>
                <a:gridCol w="5156999">
                  <a:extLst>
                    <a:ext uri="{9D8B030D-6E8A-4147-A177-3AD203B41FA5}">
                      <a16:colId xmlns:a16="http://schemas.microsoft.com/office/drawing/2014/main" val="2908823943"/>
                    </a:ext>
                  </a:extLst>
                </a:gridCol>
                <a:gridCol w="411900">
                  <a:extLst>
                    <a:ext uri="{9D8B030D-6E8A-4147-A177-3AD203B41FA5}">
                      <a16:colId xmlns:a16="http://schemas.microsoft.com/office/drawing/2014/main" val="2572420984"/>
                    </a:ext>
                  </a:extLst>
                </a:gridCol>
                <a:gridCol w="611449">
                  <a:extLst>
                    <a:ext uri="{9D8B030D-6E8A-4147-A177-3AD203B41FA5}">
                      <a16:colId xmlns:a16="http://schemas.microsoft.com/office/drawing/2014/main" val="3752890290"/>
                    </a:ext>
                  </a:extLst>
                </a:gridCol>
                <a:gridCol w="5336399">
                  <a:extLst>
                    <a:ext uri="{9D8B030D-6E8A-4147-A177-3AD203B41FA5}">
                      <a16:colId xmlns:a16="http://schemas.microsoft.com/office/drawing/2014/main" val="3969769664"/>
                    </a:ext>
                  </a:extLst>
                </a:gridCol>
                <a:gridCol w="411900">
                  <a:extLst>
                    <a:ext uri="{9D8B030D-6E8A-4147-A177-3AD203B41FA5}">
                      <a16:colId xmlns:a16="http://schemas.microsoft.com/office/drawing/2014/main" val="1985283133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G-BA-ÄErz-EM-1 Fachspezifische Vertiefung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43141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G-BA-ÄErz-SM-1 Fachspezifische Vertiefung Bewegung (6674SMVB00)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Bewegung (6674SMVB00)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4662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1 - Vertiefung grundlegender psychomotorischer Erfahrungsbereiche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666059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G-BA-ÄErz-SM-1 Fachspezifische Vertiefung Kunst (6675SMVK00)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Kunst (6675SMVK00)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60453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1 - Vertiefung künstlerisch medialer Praxis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4499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G-BA-ÄErz-SM-1 Fachspezifische Vertiefung Musik (6682SMVM00)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Musik (6682SMVM00)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7473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1 - Vertiefung musikalischer Praxis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23263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Modulprüfung: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künstlerisch-praktisches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Werkprojekt mit schriftlicher Reflexion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Modulprüfung: </a:t>
                      </a:r>
                      <a:r>
                        <a:rPr lang="de-DE" sz="1800" b="0" i="0" u="none" strike="noStrike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</a:rPr>
                        <a:t>(für alle)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künstlerisch-praktisches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Werkprojekt mit schriftlicher Reflexion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698870"/>
                  </a:ext>
                </a:extLst>
              </a:tr>
            </a:tbl>
          </a:graphicData>
        </a:graphic>
      </p:graphicFrame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0DF407D-1AA4-42DB-A71B-186388493602}"/>
              </a:ext>
            </a:extLst>
          </p:cNvPr>
          <p:cNvCxnSpPr>
            <a:cxnSpLocks/>
          </p:cNvCxnSpPr>
          <p:nvPr/>
        </p:nvCxnSpPr>
        <p:spPr bwMode="auto">
          <a:xfrm>
            <a:off x="131676" y="4869160"/>
            <a:ext cx="11928647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49758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Master </a:t>
            </a:r>
            <a:r>
              <a:rPr lang="de-DE" sz="4000" b="1" dirty="0" err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SoP</a:t>
            </a:r>
            <a:r>
              <a:rPr lang="de-DE" sz="40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/ G</a:t>
            </a:r>
            <a:r>
              <a:rPr lang="de-DE" dirty="0"/>
              <a:t> 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AA7DA45-8C40-40D9-A69F-A1D212D43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87191"/>
              </p:ext>
            </p:extLst>
          </p:nvPr>
        </p:nvGraphicFramePr>
        <p:xfrm>
          <a:off x="1055440" y="1736969"/>
          <a:ext cx="10081120" cy="3916680"/>
        </p:xfrm>
        <a:graphic>
          <a:graphicData uri="http://schemas.openxmlformats.org/drawingml/2006/table">
            <a:tbl>
              <a:tblPr/>
              <a:tblGrid>
                <a:gridCol w="4896544">
                  <a:extLst>
                    <a:ext uri="{9D8B030D-6E8A-4147-A177-3AD203B41FA5}">
                      <a16:colId xmlns:a16="http://schemas.microsoft.com/office/drawing/2014/main" val="343444394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01991332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09668351"/>
                    </a:ext>
                  </a:extLst>
                </a:gridCol>
                <a:gridCol w="3896479">
                  <a:extLst>
                    <a:ext uri="{9D8B030D-6E8A-4147-A177-3AD203B41FA5}">
                      <a16:colId xmlns:a16="http://schemas.microsoft.com/office/drawing/2014/main" val="3758185515"/>
                    </a:ext>
                  </a:extLst>
                </a:gridCol>
                <a:gridCol w="351993">
                  <a:extLst>
                    <a:ext uri="{9D8B030D-6E8A-4147-A177-3AD203B41FA5}">
                      <a16:colId xmlns:a16="http://schemas.microsoft.com/office/drawing/2014/main" val="425165068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PO2015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LP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PO2021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LP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90104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SoP-MEd-ÄErz-AM-1 Projekt II - Ästhetische Praxis und schulische Bildungsperspektiven (6674P2AePB) </a:t>
                      </a:r>
                      <a:r>
                        <a:rPr lang="de-DE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 Nova" panose="020B0504020202020204" pitchFamily="34" charset="0"/>
                        </a:rPr>
                        <a:t>UND</a:t>
                      </a:r>
                      <a:b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</a:b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SoP-MEd-ÄErz-AM-2 Theorie und Didaktik der Ästhetischen Bildung und Erziehung (6674TDAeBE)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</a:t>
                      </a:r>
                    </a:p>
                    <a:p>
                      <a:pPr algn="ctr" fontAlgn="t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  <a:p>
                      <a:pPr algn="ctr" fontAlgn="t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  <a:p>
                      <a:pPr algn="ctr" fontAlgn="t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SoP-MEd-ÄErz-AM-1 Forschungswerkstatt Ästhetische Bildung (6675LMAMFA)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123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Vorlesung 1: Forschungsperspektiven </a:t>
                      </a:r>
                      <a:r>
                        <a:rPr lang="de-DE" sz="1800" b="0" i="0" u="none" strike="noStrike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</a:rPr>
                        <a:t>aus AM2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Vorlesung 1: Forschungsperspektiven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839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1: Praxis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1: Praxis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43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1: Vermittlungsaspekte </a:t>
                      </a:r>
                      <a:r>
                        <a:rPr lang="de-DE" sz="1800" b="0" i="0" u="none" strike="noStrike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</a:rPr>
                        <a:t>aus AM2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2: Didaktik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47699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Seminar 2: Didaktik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Portfolioseminar 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45541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Portfolioseminar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070955"/>
                  </a:ext>
                </a:extLst>
              </a:tr>
              <a:tr h="48004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Modulprüfung: kombiniert, Projektpräsentation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Modulprüfung: kombiniert, Projektpräsentation und schriftliche Reflexion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4670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Modulprüfung: schriftlich, Hausarbeit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766492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6D36225C-3B5C-47A8-A6BE-3391A3168A9B}"/>
              </a:ext>
            </a:extLst>
          </p:cNvPr>
          <p:cNvSpPr txBox="1"/>
          <p:nvPr/>
        </p:nvSpPr>
        <p:spPr bwMode="auto">
          <a:xfrm>
            <a:off x="1042229" y="5805264"/>
            <a:ext cx="4392488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Wenn beide Prüfungen erbracht wurden, wird die bessere Note übertragen.</a:t>
            </a:r>
          </a:p>
        </p:txBody>
      </p:sp>
    </p:spTree>
    <p:extLst>
      <p:ext uri="{BB962C8B-B14F-4D97-AF65-F5344CB8AC3E}">
        <p14:creationId xmlns:p14="http://schemas.microsoft.com/office/powerpoint/2010/main" val="1805962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Fragerunde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661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22462" y="548680"/>
            <a:ext cx="103632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PO - Wechsel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 bwMode="auto">
          <a:xfrm>
            <a:off x="1127448" y="1709986"/>
            <a:ext cx="10009112" cy="38792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rPr lang="de-DE" dirty="0"/>
              <a:t>Grundsätzliches</a:t>
            </a:r>
            <a:br>
              <a:rPr lang="de-DE" dirty="0"/>
            </a:br>
            <a:r>
              <a:rPr lang="de-DE" b="0" dirty="0"/>
              <a:t>- zur neuen PO</a:t>
            </a:r>
            <a:br>
              <a:rPr lang="de-DE" b="0" dirty="0"/>
            </a:br>
            <a:r>
              <a:rPr lang="de-DE" b="0" dirty="0"/>
              <a:t>- zur Anerkennung</a:t>
            </a:r>
            <a:br>
              <a:rPr lang="de-DE" dirty="0"/>
            </a:br>
            <a:endParaRPr lang="de-DE" dirty="0"/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rPr lang="de-DE" dirty="0"/>
              <a:t>Voraussichtlicher Zeitplan</a:t>
            </a:r>
            <a:br>
              <a:rPr lang="de-DE" dirty="0"/>
            </a:br>
            <a:endParaRPr lang="de-DE" dirty="0"/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rPr lang="de-DE" dirty="0"/>
              <a:t>Anerkennungsregeln	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endParaRPr lang="de-DE" dirty="0"/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rPr lang="de-DE" dirty="0"/>
              <a:t>Fragerunde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Grundsätzliches</a:t>
            </a:r>
            <a:br>
              <a:rPr lang="de-DE" dirty="0"/>
            </a:br>
            <a:endParaRPr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80E62F-7E80-4C51-B059-1BD380A3F4A2}"/>
              </a:ext>
            </a:extLst>
          </p:cNvPr>
          <p:cNvSpPr txBox="1"/>
          <p:nvPr/>
        </p:nvSpPr>
        <p:spPr bwMode="auto">
          <a:xfrm>
            <a:off x="3683732" y="3429000"/>
            <a:ext cx="4824536" cy="14773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Die PPP und weitere Infos werden bis ende Juli auf der Website des SSC Kunst Musik zur Verfügung gestellt:</a:t>
            </a:r>
          </a:p>
          <a:p>
            <a:r>
              <a:rPr lang="de-DE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https://www.hf.uni-koeln.de/36087</a:t>
            </a:r>
            <a:r>
              <a:rPr lang="de-DE" dirty="0">
                <a:solidFill>
                  <a:schemeClr val="tx2"/>
                </a:solidFill>
              </a:rPr>
              <a:t> oder über eine Suchmaschine: „SSC Kunst Musik Köln“</a:t>
            </a:r>
          </a:p>
        </p:txBody>
      </p:sp>
    </p:spTree>
    <p:extLst>
      <p:ext uri="{BB962C8B-B14F-4D97-AF65-F5344CB8AC3E}">
        <p14:creationId xmlns:p14="http://schemas.microsoft.com/office/powerpoint/2010/main" val="302783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Grundsätzliches</a:t>
            </a:r>
            <a:endParaRPr dirty="0"/>
          </a:p>
        </p:txBody>
      </p:sp>
      <p:sp>
        <p:nvSpPr>
          <p:cNvPr id="7" name="Inhaltsplatzhalter 2"/>
          <p:cNvSpPr>
            <a:spLocks/>
          </p:cNvSpPr>
          <p:nvPr/>
        </p:nvSpPr>
        <p:spPr bwMode="auto">
          <a:xfrm>
            <a:off x="6435705" y="609599"/>
            <a:ext cx="5034642" cy="666296"/>
          </a:xfrm>
          <a:prstGeom prst="rect">
            <a:avLst/>
          </a:prstGeom>
          <a:ln w="12700">
            <a:miter lim="400000"/>
          </a:ln>
        </p:spPr>
        <p:txBody>
          <a:bodyPr lIns="45718" rIns="45718">
            <a:noAutofit/>
          </a:bodyPr>
          <a:lstStyle/>
          <a:p>
            <a:pPr lvl="1">
              <a:spcBef>
                <a:spcPts val="300"/>
              </a:spcBef>
              <a:defRPr sz="1500" b="1">
                <a:solidFill>
                  <a:srgbClr val="2B586C"/>
                </a:solidFill>
              </a:defRPr>
            </a:pPr>
            <a:r>
              <a:rPr>
                <a:solidFill>
                  <a:schemeClr val="bg1"/>
                </a:solidFill>
              </a:rPr>
              <a:t>http://klips2-support.uni-koeln.de/11545.html</a:t>
            </a:r>
          </a:p>
        </p:txBody>
      </p:sp>
      <p:sp>
        <p:nvSpPr>
          <p:cNvPr id="8" name="Rechteck 8"/>
          <p:cNvSpPr/>
          <p:nvPr/>
        </p:nvSpPr>
        <p:spPr bwMode="auto">
          <a:xfrm>
            <a:off x="6196439" y="2552978"/>
            <a:ext cx="616611" cy="14333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9" name="Rechteck 9"/>
          <p:cNvSpPr/>
          <p:nvPr/>
        </p:nvSpPr>
        <p:spPr bwMode="auto">
          <a:xfrm>
            <a:off x="3946769" y="3213025"/>
            <a:ext cx="789355" cy="35860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7D2E947D-C704-468F-9245-8DB27EBCF2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02103" y="1988840"/>
            <a:ext cx="10046425" cy="366562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rPr lang="de-DE" b="0" dirty="0"/>
              <a:t>Für das Wintersemester 21/22 </a:t>
            </a:r>
            <a:r>
              <a:rPr lang="de-DE" dirty="0"/>
              <a:t>belegen </a:t>
            </a:r>
            <a:r>
              <a:rPr lang="de-DE" b="0" dirty="0"/>
              <a:t>Sie Ihre Lehrveranstaltungen noch über die Struktur der </a:t>
            </a:r>
            <a:r>
              <a:rPr lang="de-DE" dirty="0"/>
              <a:t>derzeit geltenden Prüfungsordnung</a:t>
            </a:r>
            <a:r>
              <a:rPr lang="de-DE" b="0" dirty="0"/>
              <a:t>. </a:t>
            </a:r>
          </a:p>
          <a:p>
            <a:pPr lvl="1">
              <a:spcBef>
                <a:spcPts val="400"/>
              </a:spcBef>
              <a:defRPr sz="2000"/>
            </a:pPr>
            <a:r>
              <a:rPr lang="de-DE" b="0" dirty="0"/>
              <a:t>Auf Klips 2.0 </a:t>
            </a:r>
            <a:r>
              <a:rPr lang="de-DE" b="0" dirty="0">
                <a:solidFill>
                  <a:schemeClr val="tx2"/>
                </a:solidFill>
              </a:rPr>
              <a:t>(</a:t>
            </a:r>
            <a:r>
              <a:rPr lang="de-DE" b="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https://klips2.uni-koeln.de</a:t>
            </a:r>
            <a:r>
              <a:rPr lang="de-DE" b="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An manchen Stellen kann das Lehrangebot thematisch nicht passend erscheinen.</a:t>
            </a:r>
          </a:p>
          <a:p>
            <a:pPr>
              <a:spcBef>
                <a:spcPts val="400"/>
              </a:spcBef>
              <a:defRPr sz="2000"/>
            </a:pP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Grundsätzlich gilt: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 bwMode="auto">
          <a:xfrm>
            <a:off x="914398" y="1981199"/>
            <a:ext cx="10475497" cy="36656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2000"/>
            </a:pPr>
            <a:r>
              <a:rPr lang="de-DE" b="0" dirty="0"/>
              <a:t>Der </a:t>
            </a:r>
            <a:r>
              <a:rPr lang="de-DE" dirty="0"/>
              <a:t>abgeschlossene Fachstudiengang/Unterrichtsfach</a:t>
            </a:r>
            <a:r>
              <a:rPr lang="de-DE" b="0" dirty="0"/>
              <a:t> bleiben in der Alten Ordnung.</a:t>
            </a:r>
            <a:br>
              <a:rPr lang="de-DE" b="0" dirty="0"/>
            </a:br>
            <a:r>
              <a:rPr lang="de-DE" b="0" dirty="0"/>
              <a:t>Das heißt alle Module sind abgeschlossen nur die Abschlussarbeit (BA, MA) fehlt.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dirty="0"/>
              <a:t>Abgeschlossene</a:t>
            </a:r>
            <a:r>
              <a:rPr lang="de-DE" b="0" dirty="0"/>
              <a:t> Module werden </a:t>
            </a:r>
            <a:r>
              <a:rPr lang="de-DE" dirty="0"/>
              <a:t>vollständig</a:t>
            </a:r>
            <a:r>
              <a:rPr lang="de-DE" b="0" dirty="0"/>
              <a:t> überführt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Noch </a:t>
            </a:r>
            <a:r>
              <a:rPr lang="de-DE" dirty="0"/>
              <a:t>nicht abgeschlossene </a:t>
            </a:r>
            <a:r>
              <a:rPr lang="de-DE" b="0" dirty="0"/>
              <a:t>Module werden auf Basis der </a:t>
            </a:r>
            <a:r>
              <a:rPr lang="de-DE" dirty="0"/>
              <a:t>Einzelleistungen</a:t>
            </a:r>
            <a:r>
              <a:rPr lang="de-DE" b="0" dirty="0"/>
              <a:t> überführt*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dirty="0"/>
              <a:t>Fehlversuche</a:t>
            </a:r>
            <a:r>
              <a:rPr lang="de-DE" b="0" dirty="0"/>
              <a:t> werden auch </a:t>
            </a:r>
            <a:r>
              <a:rPr lang="de-DE" dirty="0"/>
              <a:t>überführt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 marL="0" indent="0" algn="r">
              <a:spcBef>
                <a:spcPts val="400"/>
              </a:spcBef>
              <a:buNone/>
              <a:defRPr sz="2000"/>
            </a:pPr>
            <a:r>
              <a:rPr lang="de-DE" sz="1400" b="0" dirty="0"/>
              <a:t>*Das werden wir uns später genauer anschauen.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Überführung</a:t>
            </a:r>
            <a:endParaRPr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74344D1-5C16-4A2C-976C-EB2C3F6994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398" y="1981199"/>
            <a:ext cx="10475497" cy="366562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  <a:defRPr sz="2000"/>
            </a:pPr>
            <a:r>
              <a:rPr lang="de-DE" b="0" dirty="0"/>
              <a:t>vor der Überführung in die neue PO sollten </a:t>
            </a:r>
            <a:r>
              <a:rPr lang="de-DE" dirty="0"/>
              <a:t>alle Leistungen </a:t>
            </a:r>
            <a:r>
              <a:rPr lang="de-DE" b="0" dirty="0"/>
              <a:t>aus dem Sommersemester 2021 </a:t>
            </a:r>
            <a:r>
              <a:rPr lang="de-DE" dirty="0"/>
              <a:t>vollständig verbucht </a:t>
            </a:r>
            <a:r>
              <a:rPr lang="de-DE" b="0" dirty="0"/>
              <a:t>sein. Das machen und wissen die Dozierenden.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die Übertragung der Leistungen aus der PO 2015 erfolgt durch </a:t>
            </a:r>
            <a:r>
              <a:rPr lang="de-DE" dirty="0"/>
              <a:t>SSC/Prüfungsamt </a:t>
            </a:r>
            <a:r>
              <a:rPr lang="de-DE" b="0" dirty="0"/>
              <a:t>auf Grundlage des </a:t>
            </a:r>
            <a:r>
              <a:rPr lang="de-DE" b="0" dirty="0" err="1"/>
              <a:t>ToR</a:t>
            </a:r>
            <a:r>
              <a:rPr lang="de-DE" b="0" dirty="0"/>
              <a:t> unter zu Hilfenahme der </a:t>
            </a:r>
            <a:r>
              <a:rPr lang="de-DE" dirty="0"/>
              <a:t>standardisierten Überführungsregeln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Ihr </a:t>
            </a:r>
            <a:r>
              <a:rPr lang="de-DE" dirty="0"/>
              <a:t>Leistungsstand</a:t>
            </a:r>
            <a:r>
              <a:rPr lang="de-DE" b="0" dirty="0"/>
              <a:t> aus der PO 2015 „verschwindet“ nicht, sondern wird im SSC/Prüfungsamt </a:t>
            </a:r>
            <a:r>
              <a:rPr lang="de-DE" dirty="0"/>
              <a:t>archiviert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Nicht vorgenommene Leistungsverbuchungen können dann im Einzelfall direkt in der PO 21 nacherfasst werden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Ablauf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feil: Chevron 25">
            <a:extLst>
              <a:ext uri="{FF2B5EF4-FFF2-40B4-BE49-F238E27FC236}">
                <a16:creationId xmlns:a16="http://schemas.microsoft.com/office/drawing/2014/main" id="{AEBD7B52-FD9B-43A4-A1A9-A347CDD0A350}"/>
              </a:ext>
            </a:extLst>
          </p:cNvPr>
          <p:cNvSpPr/>
          <p:nvPr/>
        </p:nvSpPr>
        <p:spPr bwMode="auto">
          <a:xfrm>
            <a:off x="4394869" y="1754515"/>
            <a:ext cx="6283780" cy="1143001"/>
          </a:xfrm>
          <a:prstGeom prst="chevron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2"/>
                </a:solidFill>
              </a:rPr>
              <a:t>Zeitraum der Überführung</a:t>
            </a:r>
          </a:p>
          <a:p>
            <a:pPr algn="ctr"/>
            <a:r>
              <a:rPr lang="de-DE" sz="2400" b="1" dirty="0">
                <a:solidFill>
                  <a:schemeClr val="tx2"/>
                </a:solidFill>
              </a:rPr>
              <a:t>Ab November 2021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Ablauf</a:t>
            </a:r>
            <a:endParaRPr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B26A9B7-EBF2-46E1-A864-05C7B7DCEEDD}"/>
              </a:ext>
            </a:extLst>
          </p:cNvPr>
          <p:cNvGrpSpPr/>
          <p:nvPr/>
        </p:nvGrpSpPr>
        <p:grpSpPr>
          <a:xfrm>
            <a:off x="1513351" y="2780470"/>
            <a:ext cx="2504222" cy="2160698"/>
            <a:chOff x="1343472" y="2881136"/>
            <a:chExt cx="2448272" cy="1483968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7BC6A3B-D8E6-4A9F-B54A-23D8AFDE13BD}"/>
                </a:ext>
              </a:extLst>
            </p:cNvPr>
            <p:cNvSpPr/>
            <p:nvPr/>
          </p:nvSpPr>
          <p:spPr bwMode="auto">
            <a:xfrm>
              <a:off x="1343472" y="2881136"/>
              <a:ext cx="2448272" cy="14839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2747D17-02B8-4535-9AAE-4703183604EB}"/>
                </a:ext>
              </a:extLst>
            </p:cNvPr>
            <p:cNvSpPr txBox="1"/>
            <p:nvPr/>
          </p:nvSpPr>
          <p:spPr bwMode="auto">
            <a:xfrm>
              <a:off x="1559496" y="3212976"/>
              <a:ext cx="2013250" cy="82438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solidFill>
                    <a:schemeClr val="tx2"/>
                  </a:solidFill>
                </a:rPr>
                <a:t>ToR</a:t>
              </a:r>
              <a:r>
                <a:rPr lang="de-DE" b="1" dirty="0">
                  <a:solidFill>
                    <a:schemeClr val="tx2"/>
                  </a:solidFill>
                </a:rPr>
                <a:t> </a:t>
              </a:r>
            </a:p>
            <a:p>
              <a:pPr algn="ctr"/>
              <a:r>
                <a:rPr lang="de-DE" b="1" dirty="0">
                  <a:solidFill>
                    <a:schemeClr val="tx2"/>
                  </a:solidFill>
                </a:rPr>
                <a:t>auf eigenem Computer speichern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02C1621-B643-461E-93B7-3EA8509E2F5A}"/>
              </a:ext>
            </a:extLst>
          </p:cNvPr>
          <p:cNvGrpSpPr/>
          <p:nvPr/>
        </p:nvGrpSpPr>
        <p:grpSpPr>
          <a:xfrm>
            <a:off x="4652019" y="3139930"/>
            <a:ext cx="2448272" cy="1483968"/>
            <a:chOff x="1343472" y="2881136"/>
            <a:chExt cx="2448272" cy="1483968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C3E31D68-6EC0-4C38-B482-6CBD1148B335}"/>
                </a:ext>
              </a:extLst>
            </p:cNvPr>
            <p:cNvSpPr/>
            <p:nvPr/>
          </p:nvSpPr>
          <p:spPr bwMode="auto">
            <a:xfrm>
              <a:off x="1343472" y="2881136"/>
              <a:ext cx="2448272" cy="14839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E8300B41-9A09-46DE-8935-03A80F19840A}"/>
                </a:ext>
              </a:extLst>
            </p:cNvPr>
            <p:cNvSpPr txBox="1"/>
            <p:nvPr/>
          </p:nvSpPr>
          <p:spPr bwMode="auto">
            <a:xfrm>
              <a:off x="1559496" y="3212976"/>
              <a:ext cx="2013250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tx2"/>
                  </a:solidFill>
                </a:rPr>
                <a:t>Email, dass Überführung los geht*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A32567C-BDEC-4B22-92FE-F44B0CCF0F5E}"/>
              </a:ext>
            </a:extLst>
          </p:cNvPr>
          <p:cNvGrpSpPr/>
          <p:nvPr/>
        </p:nvGrpSpPr>
        <p:grpSpPr>
          <a:xfrm>
            <a:off x="7304687" y="3124197"/>
            <a:ext cx="2448272" cy="1483968"/>
            <a:chOff x="1343472" y="2881136"/>
            <a:chExt cx="2448272" cy="1483968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1B56F99-C47D-45D9-B321-0A6E7A9BD495}"/>
                </a:ext>
              </a:extLst>
            </p:cNvPr>
            <p:cNvSpPr/>
            <p:nvPr/>
          </p:nvSpPr>
          <p:spPr bwMode="auto">
            <a:xfrm>
              <a:off x="1343472" y="2881136"/>
              <a:ext cx="2448272" cy="14839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6A6D26F2-8D0C-44B4-A298-D6736765F6C8}"/>
                </a:ext>
              </a:extLst>
            </p:cNvPr>
            <p:cNvSpPr txBox="1"/>
            <p:nvPr/>
          </p:nvSpPr>
          <p:spPr bwMode="auto">
            <a:xfrm>
              <a:off x="1559496" y="3212976"/>
              <a:ext cx="2013250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tx2"/>
                  </a:solidFill>
                </a:rPr>
                <a:t>Email, dass Überführung erfolgt ist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92822A5-B67D-43FA-B257-B522629763DB}"/>
              </a:ext>
            </a:extLst>
          </p:cNvPr>
          <p:cNvGrpSpPr/>
          <p:nvPr/>
        </p:nvGrpSpPr>
        <p:grpSpPr>
          <a:xfrm>
            <a:off x="8806282" y="3980580"/>
            <a:ext cx="2448272" cy="1483968"/>
            <a:chOff x="1343472" y="2881136"/>
            <a:chExt cx="2448272" cy="1483968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65499AB5-B651-4A7E-85BB-D33E331FFF65}"/>
                </a:ext>
              </a:extLst>
            </p:cNvPr>
            <p:cNvSpPr/>
            <p:nvPr/>
          </p:nvSpPr>
          <p:spPr bwMode="auto">
            <a:xfrm>
              <a:off x="1343472" y="2881136"/>
              <a:ext cx="2448272" cy="14839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087B56D2-51DC-4BC4-8514-8FF510AC2CC8}"/>
                </a:ext>
              </a:extLst>
            </p:cNvPr>
            <p:cNvSpPr txBox="1"/>
            <p:nvPr/>
          </p:nvSpPr>
          <p:spPr bwMode="auto">
            <a:xfrm>
              <a:off x="1560983" y="3448866"/>
              <a:ext cx="201325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tx2"/>
                  </a:solidFill>
                </a:rPr>
                <a:t>Überprüfen</a:t>
              </a:r>
            </a:p>
          </p:txBody>
        </p:sp>
      </p:grpSp>
      <p:sp>
        <p:nvSpPr>
          <p:cNvPr id="9" name="Pfeil: Chevron 8">
            <a:extLst>
              <a:ext uri="{FF2B5EF4-FFF2-40B4-BE49-F238E27FC236}">
                <a16:creationId xmlns:a16="http://schemas.microsoft.com/office/drawing/2014/main" id="{BB8263C2-AA13-4613-9094-D223790D1109}"/>
              </a:ext>
            </a:extLst>
          </p:cNvPr>
          <p:cNvSpPr/>
          <p:nvPr/>
        </p:nvSpPr>
        <p:spPr bwMode="auto">
          <a:xfrm>
            <a:off x="952226" y="1998158"/>
            <a:ext cx="3311961" cy="655713"/>
          </a:xfrm>
          <a:prstGeom prst="chevron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2"/>
                </a:solidFill>
              </a:rPr>
              <a:t>Ende </a:t>
            </a:r>
            <a:r>
              <a:rPr lang="de-DE" sz="2400" dirty="0">
                <a:solidFill>
                  <a:schemeClr val="tx2"/>
                </a:solidFill>
              </a:rPr>
              <a:t>September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3706968-8715-4231-A093-4A3051272F71}"/>
              </a:ext>
            </a:extLst>
          </p:cNvPr>
          <p:cNvSpPr txBox="1"/>
          <p:nvPr/>
        </p:nvSpPr>
        <p:spPr bwMode="auto">
          <a:xfrm>
            <a:off x="9190675" y="576422"/>
            <a:ext cx="3169817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Fett</a:t>
            </a:r>
            <a:r>
              <a:rPr lang="de-DE" dirty="0">
                <a:solidFill>
                  <a:schemeClr val="tx2"/>
                </a:solidFill>
              </a:rPr>
              <a:t>: Sie als Studierende kümmern sich bitte darum.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D4EEB4D-1DCA-4046-B7DD-17BC61DE3CAA}"/>
              </a:ext>
            </a:extLst>
          </p:cNvPr>
          <p:cNvSpPr txBox="1"/>
          <p:nvPr/>
        </p:nvSpPr>
        <p:spPr bwMode="auto">
          <a:xfrm>
            <a:off x="4868043" y="5002883"/>
            <a:ext cx="3339583" cy="923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* Dann erstmal keine Anzeige von Leistungen in KLIPS 2.0</a:t>
            </a:r>
          </a:p>
          <a:p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3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Klips 2.0</a:t>
            </a:r>
            <a:endParaRPr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900B87-51D0-4E77-A347-8F9CBF7E6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C4FCD018-E4B0-42C8-80B8-5C0A4D96B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069"/>
            <a:ext cx="12192000" cy="5745862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FFF624F8-2A19-443A-85D1-67AEE1481B6D}"/>
              </a:ext>
            </a:extLst>
          </p:cNvPr>
          <p:cNvSpPr/>
          <p:nvPr/>
        </p:nvSpPr>
        <p:spPr bwMode="auto">
          <a:xfrm>
            <a:off x="10704512" y="491901"/>
            <a:ext cx="1584176" cy="371128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7E5BFA97-9324-4752-A04B-C982924CD246}"/>
              </a:ext>
            </a:extLst>
          </p:cNvPr>
          <p:cNvSpPr/>
          <p:nvPr/>
        </p:nvSpPr>
        <p:spPr bwMode="auto">
          <a:xfrm>
            <a:off x="8184232" y="377601"/>
            <a:ext cx="1800200" cy="599728"/>
          </a:xfrm>
          <a:prstGeom prst="rightArrow">
            <a:avLst/>
          </a:prstGeom>
          <a:solidFill>
            <a:schemeClr val="tx2"/>
          </a:solidFill>
          <a:ln w="12700" cap="flat">
            <a:solidFill>
              <a:schemeClr val="tx2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504359"/>
      </p:ext>
    </p:extLst>
  </p:cSld>
  <p:clrMapOvr>
    <a:masterClrMapping/>
  </p:clrMapOvr>
</p:sld>
</file>

<file path=ppt/theme/theme1.xml><?xml version="1.0" encoding="utf-8"?>
<a:theme xmlns:a="http://schemas.openxmlformats.org/drawingml/2006/main" name="UniPPT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PPT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PPTDesign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>
    <a:extraClrScheme>
      <a:clrScheme name="UniPPTDesign">
        <a:dk1>
          <a:srgbClr val="000000"/>
        </a:dk1>
        <a:lt1>
          <a:srgbClr val="FFFFFF"/>
        </a:lt1>
        <a:dk2>
          <a:srgbClr val="A7A7A7"/>
        </a:dk2>
        <a:lt2>
          <a:srgbClr val="535353"/>
        </a:lt2>
        <a:accent1>
          <a:srgbClr val="BBE0E3"/>
        </a:accent1>
        <a:accent2>
          <a:srgbClr val="333399"/>
        </a:accent2>
        <a:accent3>
          <a:srgbClr val="8F8F8F"/>
        </a:accent3>
        <a:accent4>
          <a:srgbClr val="70707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FF00FF"/>
        </a:folHlink>
      </a:clrScheme>
    </a:extraClrScheme>
  </a:extraClrSchemeLst>
</a:theme>
</file>

<file path=ppt/theme/theme2.xml><?xml version="1.0" encoding="utf-8"?>
<a:theme xmlns:a="http://schemas.openxmlformats.org/drawingml/2006/main" name="UniPPTDesign">
  <a:themeElements>
    <a:clrScheme name="UniPPT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UniPPT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PPTDesign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1039</Words>
  <Application>Microsoft Office PowerPoint</Application>
  <DocSecurity>0</DocSecurity>
  <PresentationFormat>Breitbild</PresentationFormat>
  <Paragraphs>264</Paragraphs>
  <Slides>19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Arial Nova</vt:lpstr>
      <vt:lpstr>Calibri</vt:lpstr>
      <vt:lpstr>Times</vt:lpstr>
      <vt:lpstr>Wingdings</vt:lpstr>
      <vt:lpstr>UniPPTDesign</vt:lpstr>
      <vt:lpstr>Herzlich Willkommen zur Infoveranstaltung PO – Wechsel 2021</vt:lpstr>
      <vt:lpstr>PO - Wechsel</vt:lpstr>
      <vt:lpstr>Grundsätzliches </vt:lpstr>
      <vt:lpstr>Grundsätzliches</vt:lpstr>
      <vt:lpstr>Grundsätzlich gilt:</vt:lpstr>
      <vt:lpstr>Überführung</vt:lpstr>
      <vt:lpstr>Ablauf</vt:lpstr>
      <vt:lpstr>Ablauf</vt:lpstr>
      <vt:lpstr>Klips 2.0</vt:lpstr>
      <vt:lpstr>Klips 2.0</vt:lpstr>
      <vt:lpstr>Klips 2.0</vt:lpstr>
      <vt:lpstr>allgemeine Anerkennungsregeln</vt:lpstr>
      <vt:lpstr>Bachelor SoP / G</vt:lpstr>
      <vt:lpstr>Bachelor SoP / G</vt:lpstr>
      <vt:lpstr>Bachelor SoP / G</vt:lpstr>
      <vt:lpstr>Bachelor SoP / G</vt:lpstr>
      <vt:lpstr>Bachelor G</vt:lpstr>
      <vt:lpstr>Master SoP / G </vt:lpstr>
      <vt:lpstr>Fragerunde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zur Infoveranstaltung PO – Wechsel 2021</dc:title>
  <dc:subject/>
  <dc:creator>Mitarbeiter</dc:creator>
  <cp:keywords/>
  <dc:description/>
  <cp:lastModifiedBy>Benjamin Mausolf</cp:lastModifiedBy>
  <cp:revision>29</cp:revision>
  <dcterms:modified xsi:type="dcterms:W3CDTF">2021-07-21T09:54:36Z</dcterms:modified>
  <cp:category/>
  <dc:identifier/>
  <cp:contentStatus/>
  <dc:language/>
  <cp:version/>
</cp:coreProperties>
</file>