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9" r:id="rId4"/>
    <p:sldId id="258" r:id="rId5"/>
    <p:sldId id="259" r:id="rId6"/>
    <p:sldId id="260" r:id="rId7"/>
    <p:sldId id="265" r:id="rId8"/>
    <p:sldId id="284" r:id="rId9"/>
    <p:sldId id="303" r:id="rId10"/>
    <p:sldId id="305" r:id="rId11"/>
    <p:sldId id="304" r:id="rId12"/>
    <p:sldId id="286" r:id="rId13"/>
    <p:sldId id="285" r:id="rId14"/>
    <p:sldId id="287" r:id="rId15"/>
    <p:sldId id="292" r:id="rId16"/>
    <p:sldId id="288" r:id="rId17"/>
    <p:sldId id="290" r:id="rId18"/>
    <p:sldId id="293" r:id="rId19"/>
    <p:sldId id="299" r:id="rId20"/>
    <p:sldId id="331" r:id="rId21"/>
    <p:sldId id="306" r:id="rId22"/>
    <p:sldId id="336" r:id="rId23"/>
    <p:sldId id="337" r:id="rId24"/>
    <p:sldId id="338" r:id="rId25"/>
    <p:sldId id="332" r:id="rId26"/>
    <p:sldId id="334" r:id="rId27"/>
    <p:sldId id="339" r:id="rId28"/>
    <p:sldId id="340" r:id="rId29"/>
    <p:sldId id="341" r:id="rId30"/>
    <p:sldId id="335" r:id="rId31"/>
    <p:sldId id="316" r:id="rId32"/>
    <p:sldId id="342" r:id="rId33"/>
    <p:sldId id="343" r:id="rId34"/>
    <p:sldId id="344" r:id="rId35"/>
    <p:sldId id="333" r:id="rId36"/>
    <p:sldId id="324" r:id="rId37"/>
    <p:sldId id="345" r:id="rId38"/>
    <p:sldId id="302" r:id="rId39"/>
  </p:sldIdLst>
  <p:sldSz cx="12192000" cy="6858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" initials="SK" lastIdx="4" clrIdx="0">
    <p:extLst>
      <p:ext uri="{19B8F6BF-5375-455C-9EA6-DF929625EA0E}">
        <p15:presenceInfo xmlns:p15="http://schemas.microsoft.com/office/powerpoint/2012/main" userId="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0" autoAdjust="0"/>
    <p:restoredTop sz="94926" autoAdjust="0"/>
  </p:normalViewPr>
  <p:slideViewPr>
    <p:cSldViewPr>
      <p:cViewPr varScale="1">
        <p:scale>
          <a:sx n="66" d="100"/>
          <a:sy n="66" d="100"/>
        </p:scale>
        <p:origin x="10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10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0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j-lt"/>
        <a:ea typeface="+mj-ea"/>
        <a:cs typeface="+mj-cs"/>
      </a:defRPr>
    </a:lvl1pPr>
    <a:lvl2pPr indent="228600">
      <a:defRPr sz="1200">
        <a:latin typeface="+mj-lt"/>
        <a:ea typeface="+mj-ea"/>
        <a:cs typeface="+mj-cs"/>
      </a:defRPr>
    </a:lvl2pPr>
    <a:lvl3pPr indent="457200">
      <a:defRPr sz="1200">
        <a:latin typeface="+mj-lt"/>
        <a:ea typeface="+mj-ea"/>
        <a:cs typeface="+mj-cs"/>
      </a:defRPr>
    </a:lvl3pPr>
    <a:lvl4pPr indent="685800">
      <a:defRPr sz="1200">
        <a:latin typeface="+mj-lt"/>
        <a:ea typeface="+mj-ea"/>
        <a:cs typeface="+mj-cs"/>
      </a:defRPr>
    </a:lvl4pPr>
    <a:lvl5pPr indent="914400">
      <a:defRPr sz="1200">
        <a:latin typeface="+mj-lt"/>
        <a:ea typeface="+mj-ea"/>
        <a:cs typeface="+mj-cs"/>
      </a:defRPr>
    </a:lvl5pPr>
    <a:lvl6pPr indent="1143000">
      <a:defRPr sz="1200">
        <a:latin typeface="+mj-lt"/>
        <a:ea typeface="+mj-ea"/>
        <a:cs typeface="+mj-cs"/>
      </a:defRPr>
    </a:lvl6pPr>
    <a:lvl7pPr indent="1371600">
      <a:defRPr sz="1200">
        <a:latin typeface="+mj-lt"/>
        <a:ea typeface="+mj-ea"/>
        <a:cs typeface="+mj-cs"/>
      </a:defRPr>
    </a:lvl7pPr>
    <a:lvl8pPr indent="1600200">
      <a:defRPr sz="1200">
        <a:latin typeface="+mj-lt"/>
        <a:ea typeface="+mj-ea"/>
        <a:cs typeface="+mj-cs"/>
      </a:defRPr>
    </a:lvl8pPr>
    <a:lvl9pPr indent="1828800">
      <a:defRPr sz="12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3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Oder in einer großen Suchmaschine eurer Wahl nach KLIPS 2.0 Köln Support suchen – auf HP dann „Studierende“ anklicken!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7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0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51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82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976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17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56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454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4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19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dirty="0"/>
              <a:t>Von </a:t>
            </a:r>
            <a:r>
              <a:rPr dirty="0" err="1"/>
              <a:t>Eltern</a:t>
            </a:r>
            <a:r>
              <a:rPr dirty="0"/>
              <a:t> – </a:t>
            </a:r>
            <a:r>
              <a:rPr dirty="0" err="1"/>
              <a:t>Zettel</a:t>
            </a:r>
            <a:r>
              <a:rPr dirty="0"/>
              <a:t>/</a:t>
            </a:r>
            <a:r>
              <a:rPr dirty="0" err="1"/>
              <a:t>Laufzettel</a:t>
            </a:r>
            <a:r>
              <a:rPr dirty="0"/>
              <a:t> –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erbrachte</a:t>
            </a:r>
            <a:r>
              <a:rPr dirty="0"/>
              <a:t> </a:t>
            </a:r>
            <a:r>
              <a:rPr dirty="0" err="1"/>
              <a:t>Leistungen</a:t>
            </a:r>
            <a:r>
              <a:rPr dirty="0"/>
              <a:t> online </a:t>
            </a:r>
            <a:r>
              <a:rPr dirty="0" err="1"/>
              <a:t>verbucht</a:t>
            </a:r>
            <a:r>
              <a:rPr dirty="0"/>
              <a:t>/</a:t>
            </a:r>
            <a:r>
              <a:rPr dirty="0" err="1"/>
              <a:t>dokumentiert</a:t>
            </a:r>
            <a:r>
              <a:rPr dirty="0"/>
              <a:t> – </a:t>
            </a:r>
            <a:r>
              <a:rPr dirty="0" err="1"/>
              <a:t>Anmeldung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Lehrveranstaltungen</a:t>
            </a:r>
            <a:r>
              <a:rPr dirty="0"/>
              <a:t>/</a:t>
            </a:r>
            <a:r>
              <a:rPr dirty="0" err="1"/>
              <a:t>Prüfungen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KLIPS 2.0 etc. -&gt; </a:t>
            </a:r>
            <a:r>
              <a:rPr dirty="0" err="1"/>
              <a:t>wichtig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der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auszukennen</a:t>
            </a:r>
            <a:r>
              <a:rPr dirty="0"/>
              <a:t>!!!!</a:t>
            </a:r>
          </a:p>
          <a:p>
            <a:pPr>
              <a:defRPr/>
            </a:pPr>
            <a:r>
              <a:rPr dirty="0" err="1"/>
              <a:t>Wahrscheinlich</a:t>
            </a:r>
            <a:r>
              <a:rPr dirty="0"/>
              <a:t> </a:t>
            </a:r>
            <a:r>
              <a:rPr dirty="0" err="1"/>
              <a:t>schon</a:t>
            </a:r>
            <a:r>
              <a:rPr dirty="0"/>
              <a:t> </a:t>
            </a:r>
            <a:r>
              <a:rPr dirty="0" err="1"/>
              <a:t>einige</a:t>
            </a:r>
            <a:r>
              <a:rPr dirty="0"/>
              <a:t>/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weniger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beschäftigt</a:t>
            </a:r>
            <a:r>
              <a:rPr dirty="0"/>
              <a:t> und </a:t>
            </a:r>
            <a:r>
              <a:rPr dirty="0" err="1"/>
              <a:t>wie</a:t>
            </a:r>
            <a:r>
              <a:rPr dirty="0"/>
              <a:t> </a:t>
            </a:r>
            <a:r>
              <a:rPr dirty="0" err="1"/>
              <a:t>genau</a:t>
            </a:r>
            <a:r>
              <a:rPr dirty="0"/>
              <a:t> die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aussieht</a:t>
            </a:r>
            <a:r>
              <a:rPr dirty="0"/>
              <a:t> und was Sie </a:t>
            </a:r>
            <a:r>
              <a:rPr dirty="0" err="1"/>
              <a:t>dort</a:t>
            </a:r>
            <a:r>
              <a:rPr dirty="0"/>
              <a:t> </a:t>
            </a:r>
            <a:r>
              <a:rPr dirty="0" err="1"/>
              <a:t>machen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/</a:t>
            </a:r>
            <a:r>
              <a:rPr dirty="0" err="1"/>
              <a:t>müssen</a:t>
            </a:r>
            <a:r>
              <a:rPr dirty="0"/>
              <a:t>, </a:t>
            </a:r>
            <a:r>
              <a:rPr dirty="0" err="1"/>
              <a:t>werde</a:t>
            </a:r>
            <a:r>
              <a:rPr dirty="0"/>
              <a:t> ich </a:t>
            </a:r>
            <a:r>
              <a:rPr dirty="0" err="1"/>
              <a:t>Ihnen</a:t>
            </a:r>
            <a:r>
              <a:rPr dirty="0"/>
              <a:t> nun </a:t>
            </a:r>
            <a:r>
              <a:rPr dirty="0" err="1"/>
              <a:t>kurz</a:t>
            </a:r>
            <a:r>
              <a:rPr dirty="0"/>
              <a:t> </a:t>
            </a:r>
            <a:r>
              <a:rPr dirty="0" err="1"/>
              <a:t>vorstellen</a:t>
            </a:r>
            <a:r>
              <a:rPr dirty="0"/>
              <a:t>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436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06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574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57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101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484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106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19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45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70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08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41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64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0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3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1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idx="1"/>
          </p:nvPr>
        </p:nvSpPr>
        <p:spPr bwMode="auto">
          <a:xfrm>
            <a:off x="914400" y="1981200"/>
            <a:ext cx="10363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31850" y="4589464"/>
            <a:ext cx="105156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914400" y="1981200"/>
            <a:ext cx="5080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1681163"/>
            <a:ext cx="515831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840318" y="2057400"/>
            <a:ext cx="3932767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2057400"/>
            <a:ext cx="393276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11" cstate="print"/>
          <a:stretch/>
        </p:blipFill>
        <p:spPr bwMode="auto">
          <a:xfrm>
            <a:off x="0" y="0"/>
            <a:ext cx="12194117" cy="68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1"/>
          <p:cNvSpPr/>
          <p:nvPr/>
        </p:nvSpPr>
        <p:spPr bwMode="auto">
          <a:xfrm>
            <a:off x="9652000" y="5791200"/>
            <a:ext cx="1727199" cy="838200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3">
                <a:lumOff val="44000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/>
            </a:pPr>
            <a:endParaRPr/>
          </a:p>
        </p:txBody>
      </p:sp>
      <p:grpSp>
        <p:nvGrpSpPr>
          <p:cNvPr id="6" name="Group 11"/>
          <p:cNvGrpSpPr/>
          <p:nvPr/>
        </p:nvGrpSpPr>
        <p:grpSpPr bwMode="auto">
          <a:xfrm>
            <a:off x="-1" y="5715000"/>
            <a:ext cx="10972802" cy="762000"/>
            <a:chOff x="0" y="0"/>
            <a:chExt cx="10972800" cy="762000"/>
          </a:xfrm>
        </p:grpSpPr>
        <p:grpSp>
          <p:nvGrpSpPr>
            <p:cNvPr id="7" name="Picture 12"/>
            <p:cNvGrpSpPr/>
            <p:nvPr/>
          </p:nvGrpSpPr>
          <p:grpSpPr bwMode="auto">
            <a:xfrm>
              <a:off x="10160000" y="152400"/>
              <a:ext cx="812801" cy="609600"/>
              <a:chOff x="0" y="0"/>
              <a:chExt cx="812800" cy="609600"/>
            </a:xfrm>
          </p:grpSpPr>
          <p:sp>
            <p:nvSpPr>
              <p:cNvPr id="8" name="Rechteck"/>
              <p:cNvSpPr/>
              <p:nvPr/>
            </p:nvSpPr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pic>
            <p:nvPicPr>
              <p:cNvPr id="9" name="image2.png" descr="image2.png"/>
              <p:cNvPicPr>
                <a:picLocks noChangeAspect="1"/>
              </p:cNvPicPr>
              <p:nvPr/>
            </p:nvPicPr>
            <p:blipFill>
              <a:blip r:embed="rId12" cstate="print"/>
              <a:stretch/>
            </p:blipFill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ln w="12700" cap="flat">
                <a:noFill/>
                <a:miter lim="400000"/>
              </a:ln>
            </p:spPr>
          </p:pic>
        </p:grpSp>
        <p:grpSp>
          <p:nvGrpSpPr>
            <p:cNvPr id="10" name="Group 13"/>
            <p:cNvGrpSpPr/>
            <p:nvPr/>
          </p:nvGrpSpPr>
          <p:grpSpPr bwMode="auto">
            <a:xfrm>
              <a:off x="-1" y="0"/>
              <a:ext cx="10913534" cy="0"/>
              <a:chOff x="0" y="0"/>
              <a:chExt cx="10913532" cy="0"/>
            </a:xfrm>
          </p:grpSpPr>
          <p:sp>
            <p:nvSpPr>
              <p:cNvPr id="11" name="Line 14"/>
              <p:cNvSpPr/>
              <p:nvPr/>
            </p:nvSpPr>
            <p:spPr bwMode="auto">
              <a:xfrm>
                <a:off x="0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83AF23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2" name="Line 15"/>
              <p:cNvSpPr/>
              <p:nvPr/>
            </p:nvSpPr>
            <p:spPr bwMode="auto">
              <a:xfrm>
                <a:off x="15917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7D32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3" name="Line 16"/>
              <p:cNvSpPr/>
              <p:nvPr/>
            </p:nvSpPr>
            <p:spPr bwMode="auto">
              <a:xfrm>
                <a:off x="31326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AF11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4" name="Line 17"/>
              <p:cNvSpPr/>
              <p:nvPr/>
            </p:nvSpPr>
            <p:spPr bwMode="auto">
              <a:xfrm>
                <a:off x="4690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590F68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5" name="Line 18"/>
              <p:cNvSpPr/>
              <p:nvPr/>
            </p:nvSpPr>
            <p:spPr bwMode="auto">
              <a:xfrm>
                <a:off x="6214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0082C6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6" name="Line 19"/>
              <p:cNvSpPr/>
              <p:nvPr/>
            </p:nvSpPr>
            <p:spPr bwMode="auto">
              <a:xfrm>
                <a:off x="77554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DBA619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7" name="Line 20"/>
              <p:cNvSpPr/>
              <p:nvPr/>
            </p:nvSpPr>
            <p:spPr bwMode="auto">
              <a:xfrm>
                <a:off x="93302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91C4EA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</p:grpSp>
      </p:grpSp>
      <p:sp>
        <p:nvSpPr>
          <p:cNvPr id="18" name="Titeltext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19" name="Textebene 1…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20" name="Foliennummer"/>
          <p:cNvSpPr>
            <a:spLocks noGrp="1"/>
          </p:cNvSpPr>
          <p:nvPr>
            <p:ph type="sldNum" sz="quarter" idx="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1pPr>
      <a:lvl2pPr marL="783771" marR="0" indent="-326571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–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2pPr>
      <a:lvl3pPr marL="1219200" marR="0" indent="-3048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-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3pPr>
      <a:lvl4pPr marL="17373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›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4pPr>
      <a:lvl5pPr marL="21945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»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5pPr>
      <a:lvl6pPr marL="26924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6pPr>
      <a:lvl7pPr marL="31496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7pPr>
      <a:lvl8pPr marL="36068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8pPr>
      <a:lvl9pPr marL="40640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.uni-koeln.de/36087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ps2.uni-koeln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u="none" dirty="0"/>
              <a:t>Herzlich </a:t>
            </a:r>
            <a:r>
              <a:rPr u="none" dirty="0" err="1"/>
              <a:t>Willkommen</a:t>
            </a:r>
            <a:r>
              <a:rPr u="none" dirty="0"/>
              <a:t> </a:t>
            </a:r>
            <a:r>
              <a:rPr lang="de-DE" u="none" dirty="0"/>
              <a:t>zur Infoveranstaltung</a:t>
            </a:r>
            <a:br>
              <a:rPr lang="de-DE" u="none" dirty="0"/>
            </a:br>
            <a:r>
              <a:rPr lang="de-DE" u="none" dirty="0"/>
              <a:t>PO – Wechsel 2021</a:t>
            </a:r>
            <a:endParaRPr dirty="0"/>
          </a:p>
        </p:txBody>
      </p:sp>
      <p:sp>
        <p:nvSpPr>
          <p:cNvPr id="5" name="Untertitel 2"/>
          <p:cNvSpPr>
            <a:spLocks noGrp="1"/>
          </p:cNvSpPr>
          <p:nvPr>
            <p:ph type="subTitle" sz="quarter" idx="1"/>
          </p:nvPr>
        </p:nvSpPr>
        <p:spPr bwMode="auto"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Lehramt Musik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C6850A-6641-4BB4-9E1E-BCCA96264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61950"/>
            <a:ext cx="11991975" cy="61341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95EF95E-7BB3-48B8-A02B-343B57F45208}"/>
              </a:ext>
            </a:extLst>
          </p:cNvPr>
          <p:cNvSpPr/>
          <p:nvPr/>
        </p:nvSpPr>
        <p:spPr bwMode="auto">
          <a:xfrm>
            <a:off x="3287688" y="4653136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94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077CAD-4FD2-4124-A58B-DBEE67713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95287"/>
            <a:ext cx="12011025" cy="6067425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5CF6376-D031-47F3-9CA3-4CB322255BA7}"/>
              </a:ext>
            </a:extLst>
          </p:cNvPr>
          <p:cNvSpPr/>
          <p:nvPr/>
        </p:nvSpPr>
        <p:spPr bwMode="auto">
          <a:xfrm rot="2304608">
            <a:off x="8842492" y="2400003"/>
            <a:ext cx="2531763" cy="682905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82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Grundschullehramt</a:t>
            </a:r>
          </a:p>
        </p:txBody>
      </p:sp>
    </p:spTree>
    <p:extLst>
      <p:ext uri="{BB962C8B-B14F-4D97-AF65-F5344CB8AC3E}">
        <p14:creationId xmlns:p14="http://schemas.microsoft.com/office/powerpoint/2010/main" val="177877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0" y="-24340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8F67594-1D4E-436E-96BA-F4CA0B6F9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75219"/>
              </p:ext>
            </p:extLst>
          </p:nvPr>
        </p:nvGraphicFramePr>
        <p:xfrm>
          <a:off x="2135560" y="318153"/>
          <a:ext cx="9577064" cy="5449276"/>
        </p:xfrm>
        <a:graphic>
          <a:graphicData uri="http://schemas.openxmlformats.org/drawingml/2006/table">
            <a:tbl>
              <a:tblPr firstRow="1" firstCol="1" bandRow="1"/>
              <a:tblGrid>
                <a:gridCol w="4260137">
                  <a:extLst>
                    <a:ext uri="{9D8B030D-6E8A-4147-A177-3AD203B41FA5}">
                      <a16:colId xmlns:a16="http://schemas.microsoft.com/office/drawing/2014/main" val="3074955817"/>
                    </a:ext>
                  </a:extLst>
                </a:gridCol>
                <a:gridCol w="364868">
                  <a:extLst>
                    <a:ext uri="{9D8B030D-6E8A-4147-A177-3AD203B41FA5}">
                      <a16:colId xmlns:a16="http://schemas.microsoft.com/office/drawing/2014/main" val="3139372365"/>
                    </a:ext>
                  </a:extLst>
                </a:gridCol>
                <a:gridCol w="356849">
                  <a:extLst>
                    <a:ext uri="{9D8B030D-6E8A-4147-A177-3AD203B41FA5}">
                      <a16:colId xmlns:a16="http://schemas.microsoft.com/office/drawing/2014/main" val="1233370633"/>
                    </a:ext>
                  </a:extLst>
                </a:gridCol>
                <a:gridCol w="4163162">
                  <a:extLst>
                    <a:ext uri="{9D8B030D-6E8A-4147-A177-3AD203B41FA5}">
                      <a16:colId xmlns:a16="http://schemas.microsoft.com/office/drawing/2014/main" val="19090759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950506662"/>
                    </a:ext>
                  </a:extLst>
                </a:gridCol>
              </a:tblGrid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2019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2021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0219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BM1 Praxis und Musikpädagogik (</a:t>
                      </a:r>
                      <a:r>
                        <a:rPr lang="de-D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6682BMPM00 </a:t>
                      </a: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BM1 Musikpraxis und Musiktheorie (6682LBB1MM)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79433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Hauptfach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60235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071874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Musiktheorie und Gehörbildung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Musiktheorie und Gehörbildung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464033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38326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Nebenfach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1144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70319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Seminar 1 Instrumentalunterricht in der Grundschule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(aus SM)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Instrumentalpraxis I 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420840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Drittfach oder Kombiblock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8 Drittfach I/Instrumentalpraxis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72351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Musik und Bewegung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9 Ensemble 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59161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Improvisation*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74538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keine (unbenotetes Modul)*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70555"/>
                  </a:ext>
                </a:extLst>
              </a:tr>
              <a:tr h="532694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Wenn im BM1 alle Lehrveranstaltungen der alten Struktur absolviert sind, wird das gesamte neue BM1 anerkannt.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83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98606"/>
              </p:ext>
            </p:extLst>
          </p:nvPr>
        </p:nvGraphicFramePr>
        <p:xfrm>
          <a:off x="1055440" y="1736968"/>
          <a:ext cx="10081120" cy="3495925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:a16="http://schemas.microsoft.com/office/drawing/2014/main" val="192965197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337350372"/>
                    </a:ext>
                  </a:extLst>
                </a:gridCol>
                <a:gridCol w="381121">
                  <a:extLst>
                    <a:ext uri="{9D8B030D-6E8A-4147-A177-3AD203B41FA5}">
                      <a16:colId xmlns:a16="http://schemas.microsoft.com/office/drawing/2014/main" val="2744435172"/>
                    </a:ext>
                  </a:extLst>
                </a:gridCol>
                <a:gridCol w="4227391">
                  <a:extLst>
                    <a:ext uri="{9D8B030D-6E8A-4147-A177-3AD203B41FA5}">
                      <a16:colId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BM2 Musikwissenschaft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6682BMPM00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BA-IM-BM2: Einführung in Fachdidaktik und - wissenschaft (6682LBB2FD)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Vorlesung/Seminar 1 Musikgeschichte im Überblick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Musikgeschichte im Überblick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Einführung in das Studium der Musikpädagogik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BM1)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Einführung in die Musikpädagogik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56402"/>
                  </a:ext>
                </a:extLst>
              </a:tr>
              <a:tr h="631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Modulprüfung aus BM1 oder BM2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Klausur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728498"/>
                  </a:ext>
                </a:extLst>
              </a:tr>
              <a:tr h="737530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 eine der Prüfungen in BM1 oder 2 absolviert wird sie für die neue BM2 MAP anerkannt. </a:t>
                      </a:r>
                      <a:b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Wurden beide Prüfungen erbracht, wird das arithmetische Mittel berechnet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68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3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99" y="-27109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1B356CF-6E00-455A-943B-527C8A02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2746"/>
              </p:ext>
            </p:extLst>
          </p:nvPr>
        </p:nvGraphicFramePr>
        <p:xfrm>
          <a:off x="2207568" y="2843979"/>
          <a:ext cx="9863135" cy="3208470"/>
        </p:xfrm>
        <a:graphic>
          <a:graphicData uri="http://schemas.openxmlformats.org/drawingml/2006/table">
            <a:tbl>
              <a:tblPr firstRow="1" firstCol="1" bandRow="1"/>
              <a:tblGrid>
                <a:gridCol w="4269974">
                  <a:extLst>
                    <a:ext uri="{9D8B030D-6E8A-4147-A177-3AD203B41FA5}">
                      <a16:colId xmlns:a16="http://schemas.microsoft.com/office/drawing/2014/main" val="3716529109"/>
                    </a:ext>
                  </a:extLst>
                </a:gridCol>
                <a:gridCol w="365710">
                  <a:extLst>
                    <a:ext uri="{9D8B030D-6E8A-4147-A177-3AD203B41FA5}">
                      <a16:colId xmlns:a16="http://schemas.microsoft.com/office/drawing/2014/main" val="1380882469"/>
                    </a:ext>
                  </a:extLst>
                </a:gridCol>
                <a:gridCol w="357673">
                  <a:extLst>
                    <a:ext uri="{9D8B030D-6E8A-4147-A177-3AD203B41FA5}">
                      <a16:colId xmlns:a16="http://schemas.microsoft.com/office/drawing/2014/main" val="3749756114"/>
                    </a:ext>
                  </a:extLst>
                </a:gridCol>
                <a:gridCol w="4500928">
                  <a:extLst>
                    <a:ext uri="{9D8B030D-6E8A-4147-A177-3AD203B41FA5}">
                      <a16:colId xmlns:a16="http://schemas.microsoft.com/office/drawing/2014/main" val="3849258422"/>
                    </a:ext>
                  </a:extLst>
                </a:gridCol>
                <a:gridCol w="368850">
                  <a:extLst>
                    <a:ext uri="{9D8B030D-6E8A-4147-A177-3AD203B41FA5}">
                      <a16:colId xmlns:a16="http://schemas.microsoft.com/office/drawing/2014/main" val="2524344490"/>
                    </a:ext>
                  </a:extLst>
                </a:gridCol>
              </a:tblGrid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Singen mit Kindern II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</a:t>
                      </a:r>
                      <a:r>
                        <a:rPr lang="de-DE" sz="16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AM3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Chorleitung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16004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Hauptfach V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AMP3)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8 Hauptfach 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1998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9 Nebenfach 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504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Singen mit Kindern 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10 Singen mit Kindern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67193"/>
                  </a:ext>
                </a:extLst>
              </a:tr>
              <a:tr h="508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fachpraktische Prüfung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Hauptfach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(aus AM3)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Nebenfach (10-15 Min.)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 Prüfung im Hauptfach  </a:t>
                      </a:r>
                      <a:b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Nebenfach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13758"/>
                  </a:ext>
                </a:extLst>
              </a:tr>
              <a:tr h="913717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Anerkennung mit neuer Gewichtung der Haupt und Nebenfachnote: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Hauptfach aus altem AM3 zu 60 %</a:t>
                      </a:r>
                      <a:b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Nebenfach aus altem AM1 zu 40 %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993109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E878A0F-9C90-4A1F-8582-57D288466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9419"/>
              </p:ext>
            </p:extLst>
          </p:nvPr>
        </p:nvGraphicFramePr>
        <p:xfrm>
          <a:off x="2207567" y="239377"/>
          <a:ext cx="9863135" cy="2604602"/>
        </p:xfrm>
        <a:graphic>
          <a:graphicData uri="http://schemas.openxmlformats.org/drawingml/2006/table">
            <a:tbl>
              <a:tblPr firstRow="1" firstCol="1" bandRow="1"/>
              <a:tblGrid>
                <a:gridCol w="4269974">
                  <a:extLst>
                    <a:ext uri="{9D8B030D-6E8A-4147-A177-3AD203B41FA5}">
                      <a16:colId xmlns:a16="http://schemas.microsoft.com/office/drawing/2014/main" val="3198709306"/>
                    </a:ext>
                  </a:extLst>
                </a:gridCol>
                <a:gridCol w="365710">
                  <a:extLst>
                    <a:ext uri="{9D8B030D-6E8A-4147-A177-3AD203B41FA5}">
                      <a16:colId xmlns:a16="http://schemas.microsoft.com/office/drawing/2014/main" val="2202605845"/>
                    </a:ext>
                  </a:extLst>
                </a:gridCol>
                <a:gridCol w="357673">
                  <a:extLst>
                    <a:ext uri="{9D8B030D-6E8A-4147-A177-3AD203B41FA5}">
                      <a16:colId xmlns:a16="http://schemas.microsoft.com/office/drawing/2014/main" val="1179280946"/>
                    </a:ext>
                  </a:extLst>
                </a:gridCol>
                <a:gridCol w="4498909">
                  <a:extLst>
                    <a:ext uri="{9D8B030D-6E8A-4147-A177-3AD203B41FA5}">
                      <a16:colId xmlns:a16="http://schemas.microsoft.com/office/drawing/2014/main" val="992746093"/>
                    </a:ext>
                  </a:extLst>
                </a:gridCol>
                <a:gridCol w="370869">
                  <a:extLst>
                    <a:ext uri="{9D8B030D-6E8A-4147-A177-3AD203B41FA5}">
                      <a16:colId xmlns:a16="http://schemas.microsoft.com/office/drawing/2014/main" val="385102878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AM1 Praxis 1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6682AMPr01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1 Musikpraxis II(6682LBA1MP)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192930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22499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51508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Drittfach oder Kombiblock 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Drittfach II/</a:t>
                      </a: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Instrumentalpraxis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76989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Hauptfach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70371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Nebenfach IV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Nebenfach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6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Drittfach oder Kombiblock III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Drittfach III/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Instrumentalpraxis IV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3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34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D9B76C2-7B05-46EE-BCD1-F06EB3AC0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75172"/>
              </p:ext>
            </p:extLst>
          </p:nvPr>
        </p:nvGraphicFramePr>
        <p:xfrm>
          <a:off x="1055440" y="1736969"/>
          <a:ext cx="10081120" cy="2727136"/>
        </p:xfrm>
        <a:graphic>
          <a:graphicData uri="http://schemas.openxmlformats.org/drawingml/2006/table">
            <a:tbl>
              <a:tblPr firstRow="1" firstCol="1" bandRow="1"/>
              <a:tblGrid>
                <a:gridCol w="4364343">
                  <a:extLst>
                    <a:ext uri="{9D8B030D-6E8A-4147-A177-3AD203B41FA5}">
                      <a16:colId xmlns:a16="http://schemas.microsoft.com/office/drawing/2014/main" val="2002490409"/>
                    </a:ext>
                  </a:extLst>
                </a:gridCol>
                <a:gridCol w="373793">
                  <a:extLst>
                    <a:ext uri="{9D8B030D-6E8A-4147-A177-3AD203B41FA5}">
                      <a16:colId xmlns:a16="http://schemas.microsoft.com/office/drawing/2014/main" val="2589652561"/>
                    </a:ext>
                  </a:extLst>
                </a:gridCol>
                <a:gridCol w="365578">
                  <a:extLst>
                    <a:ext uri="{9D8B030D-6E8A-4147-A177-3AD203B41FA5}">
                      <a16:colId xmlns:a16="http://schemas.microsoft.com/office/drawing/2014/main" val="4126333542"/>
                    </a:ext>
                  </a:extLst>
                </a:gridCol>
                <a:gridCol w="4230846">
                  <a:extLst>
                    <a:ext uri="{9D8B030D-6E8A-4147-A177-3AD203B41FA5}">
                      <a16:colId xmlns:a16="http://schemas.microsoft.com/office/drawing/2014/main" val="2936875547"/>
                    </a:ext>
                  </a:extLst>
                </a:gridCol>
                <a:gridCol w="746560">
                  <a:extLst>
                    <a:ext uri="{9D8B030D-6E8A-4147-A177-3AD203B41FA5}">
                      <a16:colId xmlns:a16="http://schemas.microsoft.com/office/drawing/2014/main" val="418597784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AM2 Musikpädagogik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6682AMMu03)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b="1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2 Musikpädagogik und-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wissenschaft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 (6682LBA2MP)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747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 Nova" panose="020B0504020202020204" pitchFamily="34" charset="0"/>
                        </a:rPr>
                        <a:t> Ein übriges Seminar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 im Kontext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65976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Lehr- und Lernfelder des Musikunterrichts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Lehr- und Lernfelder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9348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 Musikdidaktische Konzeptionen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7568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 Hausarbeit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56844"/>
                  </a:ext>
                </a:extLst>
              </a:tr>
              <a:tr h="325755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Wenn das Modul schon absolviert wurde, wird das neue anerkannt. (egal ob mit oder ohne SE 3)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7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68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B8FAE5-3A56-4F42-8A74-18689BA02880}"/>
              </a:ext>
            </a:extLst>
          </p:cNvPr>
          <p:cNvSpPr txBox="1"/>
          <p:nvPr/>
        </p:nvSpPr>
        <p:spPr bwMode="auto">
          <a:xfrm>
            <a:off x="4007768" y="796136"/>
            <a:ext cx="609872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AM3 Praxis 2 (6682AMPr02) </a:t>
            </a:r>
            <a:r>
              <a:rPr lang="de-DE" sz="180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jetzt vorher verteilt (6LP)</a:t>
            </a: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2378FCD-A5AF-4BBF-870A-EDC601830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26404"/>
              </p:ext>
            </p:extLst>
          </p:nvPr>
        </p:nvGraphicFramePr>
        <p:xfrm>
          <a:off x="1006929" y="1736969"/>
          <a:ext cx="9769591" cy="3384063"/>
        </p:xfrm>
        <a:graphic>
          <a:graphicData uri="http://schemas.openxmlformats.org/drawingml/2006/table">
            <a:tbl>
              <a:tblPr firstRow="1" firstCol="1" bandRow="1"/>
              <a:tblGrid>
                <a:gridCol w="4394229">
                  <a:extLst>
                    <a:ext uri="{9D8B030D-6E8A-4147-A177-3AD203B41FA5}">
                      <a16:colId xmlns:a16="http://schemas.microsoft.com/office/drawing/2014/main" val="317745951"/>
                    </a:ext>
                  </a:extLst>
                </a:gridCol>
                <a:gridCol w="376353">
                  <a:extLst>
                    <a:ext uri="{9D8B030D-6E8A-4147-A177-3AD203B41FA5}">
                      <a16:colId xmlns:a16="http://schemas.microsoft.com/office/drawing/2014/main" val="2237830553"/>
                    </a:ext>
                  </a:extLst>
                </a:gridCol>
                <a:gridCol w="368082">
                  <a:extLst>
                    <a:ext uri="{9D8B030D-6E8A-4147-A177-3AD203B41FA5}">
                      <a16:colId xmlns:a16="http://schemas.microsoft.com/office/drawing/2014/main" val="3309115013"/>
                    </a:ext>
                  </a:extLst>
                </a:gridCol>
                <a:gridCol w="4259816">
                  <a:extLst>
                    <a:ext uri="{9D8B030D-6E8A-4147-A177-3AD203B41FA5}">
                      <a16:colId xmlns:a16="http://schemas.microsoft.com/office/drawing/2014/main" val="3711372681"/>
                    </a:ext>
                  </a:extLst>
                </a:gridCol>
                <a:gridCol w="371111">
                  <a:extLst>
                    <a:ext uri="{9D8B030D-6E8A-4147-A177-3AD203B41FA5}">
                      <a16:colId xmlns:a16="http://schemas.microsoft.com/office/drawing/2014/main" val="3703532115"/>
                    </a:ext>
                  </a:extLst>
                </a:gridCol>
              </a:tblGrid>
              <a:tr h="816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Schwerpunktmodul Musikpädagogik und Musikwissenschaft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6682SMMM00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Ergänzungsmodul 1 Musikpädagogik und-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wissenschaft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II (6682LBA3MP)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568072"/>
                  </a:ext>
                </a:extLst>
              </a:tr>
              <a:tr h="641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Seminar 1 Interkulturelle musikalische Bildung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(aus AM2)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Interkulturelle Musikpädagogik*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445642"/>
                  </a:ext>
                </a:extLst>
              </a:tr>
              <a:tr h="641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Seminar 2 Populäre Musik oder Musik und Medien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Populäre Musik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028890"/>
                  </a:ext>
                </a:extLst>
              </a:tr>
              <a:tr h="641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Modulprüfung: mündliche Prüfung (20 Min.)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mündliche Prüfung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7357"/>
                  </a:ext>
                </a:extLst>
              </a:tr>
              <a:tr h="641930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S1/ wenn die Studierenden nicht vertiefen, dann zu AM2 S3, wenn beide Leistungen erbracht sind, wird die Leistung erlassen 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73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2298C88-ECB5-4EC3-9677-50805964D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78504"/>
              </p:ext>
            </p:extLst>
          </p:nvPr>
        </p:nvGraphicFramePr>
        <p:xfrm>
          <a:off x="1055440" y="1736969"/>
          <a:ext cx="10222159" cy="3483678"/>
        </p:xfrm>
        <a:graphic>
          <a:graphicData uri="http://schemas.openxmlformats.org/drawingml/2006/table">
            <a:tbl>
              <a:tblPr firstRow="1" firstCol="1" bandRow="1"/>
              <a:tblGrid>
                <a:gridCol w="4392488">
                  <a:extLst>
                    <a:ext uri="{9D8B030D-6E8A-4147-A177-3AD203B41FA5}">
                      <a16:colId xmlns:a16="http://schemas.microsoft.com/office/drawing/2014/main" val="317742609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204132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38497903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162982471"/>
                    </a:ext>
                  </a:extLst>
                </a:gridCol>
                <a:gridCol w="429071">
                  <a:extLst>
                    <a:ext uri="{9D8B030D-6E8A-4147-A177-3AD203B41FA5}">
                      <a16:colId xmlns:a16="http://schemas.microsoft.com/office/drawing/2014/main" val="801472743"/>
                    </a:ext>
                  </a:extLst>
                </a:gridCol>
              </a:tblGrid>
              <a:tr h="487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PO2019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PO2021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22565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G-Med.Mu-AM1- Praxis und Forschung (6682PruAn0)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G-Med.Mu-AM1- Musikpädagogische Forschung (6682LMA1MP)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630029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Schulpraktisches Klavierspiel (Gruppenunterricht)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1: Schulpraktisches Klavierspiel (Gruppenunterricht)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85599"/>
                  </a:ext>
                </a:extLst>
              </a:tr>
              <a:tr h="645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Theorien des Musikunterrichts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b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ggf. Musikunterricht und digitale Technik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Theorien des Musikunterrichts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848723"/>
                  </a:ext>
                </a:extLst>
              </a:tr>
              <a:tr h="6565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Musikpädagogische Forschungsfelder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2: Musikpädagogische Forschungsfelder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11873"/>
                  </a:ext>
                </a:extLst>
              </a:tr>
              <a:tr h="487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44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537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DDEB08A-E2CB-42D5-A57A-29CC93E7E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10475"/>
              </p:ext>
            </p:extLst>
          </p:nvPr>
        </p:nvGraphicFramePr>
        <p:xfrm>
          <a:off x="1127448" y="1736969"/>
          <a:ext cx="10009112" cy="2317567"/>
        </p:xfrm>
        <a:graphic>
          <a:graphicData uri="http://schemas.openxmlformats.org/drawingml/2006/table">
            <a:tbl>
              <a:tblPr firstRow="1" firstCol="1" bandRow="1"/>
              <a:tblGrid>
                <a:gridCol w="4248472">
                  <a:extLst>
                    <a:ext uri="{9D8B030D-6E8A-4147-A177-3AD203B41FA5}">
                      <a16:colId xmlns:a16="http://schemas.microsoft.com/office/drawing/2014/main" val="121410294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4874759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17186973"/>
                    </a:ext>
                  </a:extLst>
                </a:gridCol>
                <a:gridCol w="4500575">
                  <a:extLst>
                    <a:ext uri="{9D8B030D-6E8A-4147-A177-3AD203B41FA5}">
                      <a16:colId xmlns:a16="http://schemas.microsoft.com/office/drawing/2014/main" val="1430476382"/>
                    </a:ext>
                  </a:extLst>
                </a:gridCol>
                <a:gridCol w="323961">
                  <a:extLst>
                    <a:ext uri="{9D8B030D-6E8A-4147-A177-3AD203B41FA5}">
                      <a16:colId xmlns:a16="http://schemas.microsoft.com/office/drawing/2014/main" val="2484527278"/>
                    </a:ext>
                  </a:extLst>
                </a:gridCol>
              </a:tblGrid>
              <a:tr h="683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Gs-MEd- MU-AM-2 Musikwissenschaft und Musikpädagogik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</a:t>
                      </a:r>
                      <a:r>
                        <a:rPr lang="de-DE" sz="1800" b="1" dirty="0" err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MU-AM-2 Angewandte Musiktheorie (6682LMA2AM)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82679"/>
                  </a:ext>
                </a:extLst>
              </a:tr>
              <a:tr h="662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Schulpraktisches Klavierspiel (Einzelunterricht)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1: Schulpraktisches Klavierspiel II (Einzelunterricht)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386235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musikalische Analyse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Musikalische Analyse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500709"/>
                  </a:ext>
                </a:extLst>
              </a:tr>
              <a:tr h="639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(aus AM1)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fachpraktische Prüfung im Schulpraktischen Klavierspiel II (20 Min.)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90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29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22462" y="548680"/>
            <a:ext cx="10363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PO - Wechsel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1127448" y="1709986"/>
            <a:ext cx="10009112" cy="38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Grundsätzliches</a:t>
            </a:r>
            <a:br>
              <a:rPr lang="de-DE" dirty="0"/>
            </a:br>
            <a:r>
              <a:rPr lang="de-DE" b="0" dirty="0"/>
              <a:t>- zur neuen PO</a:t>
            </a:r>
            <a:br>
              <a:rPr lang="de-DE" b="0" dirty="0"/>
            </a:br>
            <a:r>
              <a:rPr lang="de-DE" b="0" dirty="0"/>
              <a:t>- zur Anerkennung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Voraussichtlicher Zeitplan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Anerkennungsregeln	</a:t>
            </a:r>
            <a:r>
              <a:rPr lang="de-DE" b="0" dirty="0"/>
              <a:t>- Grundschule</a:t>
            </a:r>
            <a:endParaRPr lang="de-DE" dirty="0"/>
          </a:p>
          <a:p>
            <a:pPr marL="3657600" lvl="8" indent="0">
              <a:lnSpc>
                <a:spcPct val="80000"/>
              </a:lnSpc>
              <a:spcBef>
                <a:spcPts val="500"/>
              </a:spcBef>
              <a:buNone/>
              <a:defRPr sz="2300"/>
            </a:pPr>
            <a:r>
              <a:rPr lang="de-DE" b="0" dirty="0"/>
              <a:t>- Haupt, Real und Gesamtschule</a:t>
            </a:r>
          </a:p>
          <a:p>
            <a:pPr marL="3657600" lvl="8" indent="0">
              <a:lnSpc>
                <a:spcPct val="80000"/>
              </a:lnSpc>
              <a:spcBef>
                <a:spcPts val="500"/>
              </a:spcBef>
              <a:buNone/>
              <a:defRPr sz="2300"/>
            </a:pPr>
            <a:r>
              <a:rPr lang="de-DE" b="0" dirty="0"/>
              <a:t>- Sonderpädagogische Förderung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Fragerunde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B1EBB76-A286-45A8-AAE8-06D631F57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88054"/>
              </p:ext>
            </p:extLst>
          </p:nvPr>
        </p:nvGraphicFramePr>
        <p:xfrm>
          <a:off x="1055440" y="1736970"/>
          <a:ext cx="10222160" cy="2733029"/>
        </p:xfrm>
        <a:graphic>
          <a:graphicData uri="http://schemas.openxmlformats.org/drawingml/2006/table">
            <a:tbl>
              <a:tblPr firstRow="1" firstCol="1" bandRow="1"/>
              <a:tblGrid>
                <a:gridCol w="4363652">
                  <a:extLst>
                    <a:ext uri="{9D8B030D-6E8A-4147-A177-3AD203B41FA5}">
                      <a16:colId xmlns:a16="http://schemas.microsoft.com/office/drawing/2014/main" val="944952627"/>
                    </a:ext>
                  </a:extLst>
                </a:gridCol>
                <a:gridCol w="604900">
                  <a:extLst>
                    <a:ext uri="{9D8B030D-6E8A-4147-A177-3AD203B41FA5}">
                      <a16:colId xmlns:a16="http://schemas.microsoft.com/office/drawing/2014/main" val="1454948323"/>
                    </a:ext>
                  </a:extLst>
                </a:gridCol>
                <a:gridCol w="574627">
                  <a:extLst>
                    <a:ext uri="{9D8B030D-6E8A-4147-A177-3AD203B41FA5}">
                      <a16:colId xmlns:a16="http://schemas.microsoft.com/office/drawing/2014/main" val="1137914374"/>
                    </a:ext>
                  </a:extLst>
                </a:gridCol>
                <a:gridCol w="4267629">
                  <a:extLst>
                    <a:ext uri="{9D8B030D-6E8A-4147-A177-3AD203B41FA5}">
                      <a16:colId xmlns:a16="http://schemas.microsoft.com/office/drawing/2014/main" val="1292766694"/>
                    </a:ext>
                  </a:extLst>
                </a:gridCol>
                <a:gridCol w="411352">
                  <a:extLst>
                    <a:ext uri="{9D8B030D-6E8A-4147-A177-3AD203B41FA5}">
                      <a16:colId xmlns:a16="http://schemas.microsoft.com/office/drawing/2014/main" val="2089779304"/>
                    </a:ext>
                  </a:extLst>
                </a:gridCol>
              </a:tblGrid>
              <a:tr h="722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Gs-MEd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MU-EM  Musikpsychologie und Musikpädagogik (6682MwuMP1)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</a:t>
                      </a:r>
                      <a:r>
                        <a:rPr lang="de-DE" sz="1800" b="1" dirty="0" err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MU-EM 1  Musikwissenschaft (6682LME1MW)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05900"/>
                  </a:ext>
                </a:extLst>
              </a:tr>
              <a:tr h="681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Musikpädagogik und Therapie 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oder</a:t>
                      </a:r>
                      <a:b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Musikpsychologie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b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Musik in systematischer Perspektive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723631"/>
                  </a:ext>
                </a:extLst>
              </a:tr>
              <a:tr h="361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 und Kontext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2: Musik und Kontext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3885"/>
                  </a:ext>
                </a:extLst>
              </a:tr>
              <a:tr h="606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Musikunterricht und digitale Technik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3: Musik und Medien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486455"/>
                  </a:ext>
                </a:extLst>
              </a:tr>
              <a:tr h="361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mündliche Prüfung 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21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8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HRSGe</a:t>
            </a:r>
            <a:endParaRPr lang="de-DE" sz="3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2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0" y="-24340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8F67594-1D4E-436E-96BA-F4CA0B6F9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59839"/>
              </p:ext>
            </p:extLst>
          </p:nvPr>
        </p:nvGraphicFramePr>
        <p:xfrm>
          <a:off x="2135560" y="318153"/>
          <a:ext cx="9577064" cy="5449276"/>
        </p:xfrm>
        <a:graphic>
          <a:graphicData uri="http://schemas.openxmlformats.org/drawingml/2006/table">
            <a:tbl>
              <a:tblPr firstRow="1" firstCol="1" bandRow="1"/>
              <a:tblGrid>
                <a:gridCol w="4260137">
                  <a:extLst>
                    <a:ext uri="{9D8B030D-6E8A-4147-A177-3AD203B41FA5}">
                      <a16:colId xmlns:a16="http://schemas.microsoft.com/office/drawing/2014/main" val="3074955817"/>
                    </a:ext>
                  </a:extLst>
                </a:gridCol>
                <a:gridCol w="364868">
                  <a:extLst>
                    <a:ext uri="{9D8B030D-6E8A-4147-A177-3AD203B41FA5}">
                      <a16:colId xmlns:a16="http://schemas.microsoft.com/office/drawing/2014/main" val="3139372365"/>
                    </a:ext>
                  </a:extLst>
                </a:gridCol>
                <a:gridCol w="356849">
                  <a:extLst>
                    <a:ext uri="{9D8B030D-6E8A-4147-A177-3AD203B41FA5}">
                      <a16:colId xmlns:a16="http://schemas.microsoft.com/office/drawing/2014/main" val="1233370633"/>
                    </a:ext>
                  </a:extLst>
                </a:gridCol>
                <a:gridCol w="4163162">
                  <a:extLst>
                    <a:ext uri="{9D8B030D-6E8A-4147-A177-3AD203B41FA5}">
                      <a16:colId xmlns:a16="http://schemas.microsoft.com/office/drawing/2014/main" val="19090759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950506662"/>
                    </a:ext>
                  </a:extLst>
                </a:gridCol>
              </a:tblGrid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2019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2021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0219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BM1 Praxis und Musikpädagogik (</a:t>
                      </a: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6682BMPM01 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BM1 Musikpraxis und Musiktheorie (6682LBB1MM)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79433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Hauptfach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60235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071874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Musiktheorie und Gehörbildung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Musiktheorie und Gehörbildung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464033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38326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Nebenfach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1144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70319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Seminar 1 Instrumentalunterricht in der Grundschule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(aus SM)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Instrumentalpraxis I 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420840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Drittfach oder Kombiblock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8 Drittfach I/Instrumentalpraxis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72351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Musik und Bewegung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9 Ensemble 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59161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Improvisation*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74538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keine (unbenotetes Modul)*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70555"/>
                  </a:ext>
                </a:extLst>
              </a:tr>
              <a:tr h="532694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Wenn im BM1 alle Lehrveranstaltungen der alten Struktur absolviert sind, wird das gesamte neue BM1 anerkannt.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75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63039"/>
              </p:ext>
            </p:extLst>
          </p:nvPr>
        </p:nvGraphicFramePr>
        <p:xfrm>
          <a:off x="1055440" y="1736968"/>
          <a:ext cx="10081120" cy="2240660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192965197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3735037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4443517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BM2 Musikwissenschaft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6682BMPM02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BA-IM-BM2: Einführung in Fachdidaktik und - wissenschaft (6682LBB2FD)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Vorlesung/Seminar 1 Musikgeschichte im Überblick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Musikgeschichte im Überblick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Einführung in das Studium der Musikpädagogik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BM1)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Einführung in die Musikpädagogik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56402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Modulprüfung aus BM2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Klausur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72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4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99" y="-27109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1B356CF-6E00-455A-943B-527C8A02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57741"/>
              </p:ext>
            </p:extLst>
          </p:nvPr>
        </p:nvGraphicFramePr>
        <p:xfrm>
          <a:off x="2207568" y="2843979"/>
          <a:ext cx="9863135" cy="3208470"/>
        </p:xfrm>
        <a:graphic>
          <a:graphicData uri="http://schemas.openxmlformats.org/drawingml/2006/table">
            <a:tbl>
              <a:tblPr firstRow="1" firstCol="1" bandRow="1"/>
              <a:tblGrid>
                <a:gridCol w="4269974">
                  <a:extLst>
                    <a:ext uri="{9D8B030D-6E8A-4147-A177-3AD203B41FA5}">
                      <a16:colId xmlns:a16="http://schemas.microsoft.com/office/drawing/2014/main" val="3716529109"/>
                    </a:ext>
                  </a:extLst>
                </a:gridCol>
                <a:gridCol w="365710">
                  <a:extLst>
                    <a:ext uri="{9D8B030D-6E8A-4147-A177-3AD203B41FA5}">
                      <a16:colId xmlns:a16="http://schemas.microsoft.com/office/drawing/2014/main" val="1380882469"/>
                    </a:ext>
                  </a:extLst>
                </a:gridCol>
                <a:gridCol w="357673">
                  <a:extLst>
                    <a:ext uri="{9D8B030D-6E8A-4147-A177-3AD203B41FA5}">
                      <a16:colId xmlns:a16="http://schemas.microsoft.com/office/drawing/2014/main" val="3749756114"/>
                    </a:ext>
                  </a:extLst>
                </a:gridCol>
                <a:gridCol w="4500928">
                  <a:extLst>
                    <a:ext uri="{9D8B030D-6E8A-4147-A177-3AD203B41FA5}">
                      <a16:colId xmlns:a16="http://schemas.microsoft.com/office/drawing/2014/main" val="3849258422"/>
                    </a:ext>
                  </a:extLst>
                </a:gridCol>
                <a:gridCol w="368850">
                  <a:extLst>
                    <a:ext uri="{9D8B030D-6E8A-4147-A177-3AD203B41FA5}">
                      <a16:colId xmlns:a16="http://schemas.microsoft.com/office/drawing/2014/main" val="2524344490"/>
                    </a:ext>
                  </a:extLst>
                </a:gridCol>
              </a:tblGrid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Singen mit Kindern II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</a:t>
                      </a:r>
                      <a:r>
                        <a:rPr lang="de-DE" sz="16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AM3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Chorleitung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16004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Hauptfach V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AMP3)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8 Hauptfach 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1998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9 Nebenfach 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504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Singen mit Kindern 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10 Singen mit Kindern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67193"/>
                  </a:ext>
                </a:extLst>
              </a:tr>
              <a:tr h="508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fachpraktische Prüfung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Hauptfach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(aus AM3)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Nebenfach (10-15 Min.)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 Prüfung im Hauptfach  </a:t>
                      </a:r>
                      <a:b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Nebenfach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13758"/>
                  </a:ext>
                </a:extLst>
              </a:tr>
              <a:tr h="913717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Anerkennung mit neuer Gewichtung der Haupt und Nebenfachnote: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Hauptfach aus altem AM3 zu 60 %</a:t>
                      </a:r>
                      <a:b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Nebenfach aus altem AM1 zu 40 %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993109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E878A0F-9C90-4A1F-8582-57D288466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5551"/>
              </p:ext>
            </p:extLst>
          </p:nvPr>
        </p:nvGraphicFramePr>
        <p:xfrm>
          <a:off x="2207568" y="185068"/>
          <a:ext cx="9863135" cy="2658911"/>
        </p:xfrm>
        <a:graphic>
          <a:graphicData uri="http://schemas.openxmlformats.org/drawingml/2006/table">
            <a:tbl>
              <a:tblPr firstRow="1" firstCol="1" bandRow="1"/>
              <a:tblGrid>
                <a:gridCol w="4269974">
                  <a:extLst>
                    <a:ext uri="{9D8B030D-6E8A-4147-A177-3AD203B41FA5}">
                      <a16:colId xmlns:a16="http://schemas.microsoft.com/office/drawing/2014/main" val="3198709306"/>
                    </a:ext>
                  </a:extLst>
                </a:gridCol>
                <a:gridCol w="365710">
                  <a:extLst>
                    <a:ext uri="{9D8B030D-6E8A-4147-A177-3AD203B41FA5}">
                      <a16:colId xmlns:a16="http://schemas.microsoft.com/office/drawing/2014/main" val="2202605845"/>
                    </a:ext>
                  </a:extLst>
                </a:gridCol>
                <a:gridCol w="357673">
                  <a:extLst>
                    <a:ext uri="{9D8B030D-6E8A-4147-A177-3AD203B41FA5}">
                      <a16:colId xmlns:a16="http://schemas.microsoft.com/office/drawing/2014/main" val="1179280946"/>
                    </a:ext>
                  </a:extLst>
                </a:gridCol>
                <a:gridCol w="4498909">
                  <a:extLst>
                    <a:ext uri="{9D8B030D-6E8A-4147-A177-3AD203B41FA5}">
                      <a16:colId xmlns:a16="http://schemas.microsoft.com/office/drawing/2014/main" val="992746093"/>
                    </a:ext>
                  </a:extLst>
                </a:gridCol>
                <a:gridCol w="370869">
                  <a:extLst>
                    <a:ext uri="{9D8B030D-6E8A-4147-A177-3AD203B41FA5}">
                      <a16:colId xmlns:a16="http://schemas.microsoft.com/office/drawing/2014/main" val="385102878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AM1 Praxis 1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6682AMPr03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1 Musikpraxis II (6682LBA1MP)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192930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22499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51508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Drittfach oder Kombiblock 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Drittfach II/</a:t>
                      </a: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Instrumentalpraxis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76989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Hauptfach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70371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Nebenfach IV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Nebenfach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6836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Drittfach oder Kombiblock III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Drittfach III/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Instrumentalpraxis IV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3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92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06576CC-F125-4EAE-A877-BAA2449E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09757"/>
              </p:ext>
            </p:extLst>
          </p:nvPr>
        </p:nvGraphicFramePr>
        <p:xfrm>
          <a:off x="1055440" y="1736969"/>
          <a:ext cx="10153128" cy="2807418"/>
        </p:xfrm>
        <a:graphic>
          <a:graphicData uri="http://schemas.openxmlformats.org/drawingml/2006/table">
            <a:tbl>
              <a:tblPr firstRow="1" firstCol="1" bandRow="1"/>
              <a:tblGrid>
                <a:gridCol w="4466811">
                  <a:extLst>
                    <a:ext uri="{9D8B030D-6E8A-4147-A177-3AD203B41FA5}">
                      <a16:colId xmlns:a16="http://schemas.microsoft.com/office/drawing/2014/main" val="1715087391"/>
                    </a:ext>
                  </a:extLst>
                </a:gridCol>
                <a:gridCol w="462346">
                  <a:extLst>
                    <a:ext uri="{9D8B030D-6E8A-4147-A177-3AD203B41FA5}">
                      <a16:colId xmlns:a16="http://schemas.microsoft.com/office/drawing/2014/main" val="2376510651"/>
                    </a:ext>
                  </a:extLst>
                </a:gridCol>
                <a:gridCol w="441677">
                  <a:extLst>
                    <a:ext uri="{9D8B030D-6E8A-4147-A177-3AD203B41FA5}">
                      <a16:colId xmlns:a16="http://schemas.microsoft.com/office/drawing/2014/main" val="1926865419"/>
                    </a:ext>
                  </a:extLst>
                </a:gridCol>
                <a:gridCol w="4386308">
                  <a:extLst>
                    <a:ext uri="{9D8B030D-6E8A-4147-A177-3AD203B41FA5}">
                      <a16:colId xmlns:a16="http://schemas.microsoft.com/office/drawing/2014/main" val="2721713345"/>
                    </a:ext>
                  </a:extLst>
                </a:gridCol>
                <a:gridCol w="395986">
                  <a:extLst>
                    <a:ext uri="{9D8B030D-6E8A-4147-A177-3AD203B41FA5}">
                      <a16:colId xmlns:a16="http://schemas.microsoft.com/office/drawing/2014/main" val="1567492620"/>
                    </a:ext>
                  </a:extLst>
                </a:gridCol>
              </a:tblGrid>
              <a:tr h="726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2: Musikdpädagogik (6682AMMu04)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C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2 Musikpädagogik und- wissensch</a:t>
                      </a: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aft I (6682LBA2MP)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47719"/>
                  </a:ext>
                </a:extLst>
              </a:tr>
              <a:tr h="36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Kinder- und Jugendkulturen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 im Kontext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30175"/>
                  </a:ext>
                </a:extLst>
              </a:tr>
              <a:tr h="673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4 Lehr- und Lernfelder des Musikunterrichts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Lehr- und Lernfelder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809110"/>
                  </a:ext>
                </a:extLst>
              </a:tr>
              <a:tr h="679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5 Konzeptionen der Musikpädagogik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 Musikdidaktische Konzeptionen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239224"/>
                  </a:ext>
                </a:extLst>
              </a:tr>
              <a:tr h="36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aus BM 1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56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07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854965F-B625-416E-A221-23B03EE5A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112695"/>
              </p:ext>
            </p:extLst>
          </p:nvPr>
        </p:nvGraphicFramePr>
        <p:xfrm>
          <a:off x="1055439" y="1737217"/>
          <a:ext cx="10222161" cy="2267652"/>
        </p:xfrm>
        <a:graphic>
          <a:graphicData uri="http://schemas.openxmlformats.org/drawingml/2006/table">
            <a:tbl>
              <a:tblPr firstRow="1" firstCol="1" bandRow="1"/>
              <a:tblGrid>
                <a:gridCol w="4497181">
                  <a:extLst>
                    <a:ext uri="{9D8B030D-6E8A-4147-A177-3AD203B41FA5}">
                      <a16:colId xmlns:a16="http://schemas.microsoft.com/office/drawing/2014/main" val="337481616"/>
                    </a:ext>
                  </a:extLst>
                </a:gridCol>
                <a:gridCol w="465490">
                  <a:extLst>
                    <a:ext uri="{9D8B030D-6E8A-4147-A177-3AD203B41FA5}">
                      <a16:colId xmlns:a16="http://schemas.microsoft.com/office/drawing/2014/main" val="2479423523"/>
                    </a:ext>
                  </a:extLst>
                </a:gridCol>
                <a:gridCol w="444680">
                  <a:extLst>
                    <a:ext uri="{9D8B030D-6E8A-4147-A177-3AD203B41FA5}">
                      <a16:colId xmlns:a16="http://schemas.microsoft.com/office/drawing/2014/main" val="1246942784"/>
                    </a:ext>
                  </a:extLst>
                </a:gridCol>
                <a:gridCol w="4416131">
                  <a:extLst>
                    <a:ext uri="{9D8B030D-6E8A-4147-A177-3AD203B41FA5}">
                      <a16:colId xmlns:a16="http://schemas.microsoft.com/office/drawing/2014/main" val="1576294551"/>
                    </a:ext>
                  </a:extLst>
                </a:gridCol>
                <a:gridCol w="398679">
                  <a:extLst>
                    <a:ext uri="{9D8B030D-6E8A-4147-A177-3AD203B41FA5}">
                      <a16:colId xmlns:a16="http://schemas.microsoft.com/office/drawing/2014/main" val="3064326905"/>
                    </a:ext>
                  </a:extLst>
                </a:gridCol>
              </a:tblGrid>
              <a:tr h="903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3 Praxis und Musikpädagogik (6682AMPM00)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3 </a:t>
                      </a: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Musikpädagogik und- wissenschaft II (6682LBA3MP)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635338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Interkulturelle musikalische Bildung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Interkulturelle Musikpädagogik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228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 Populäre Musik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Populäre Musik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067562"/>
                  </a:ext>
                </a:extLst>
              </a:tr>
              <a:tr h="359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Teilprüfung Mündlich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 AM3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mündliche Prüfung 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74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42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9F5A5AA-275B-45B7-B4A4-515E463D5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60673"/>
              </p:ext>
            </p:extLst>
          </p:nvPr>
        </p:nvGraphicFramePr>
        <p:xfrm>
          <a:off x="1127448" y="1736970"/>
          <a:ext cx="10009112" cy="2704201"/>
        </p:xfrm>
        <a:graphic>
          <a:graphicData uri="http://schemas.openxmlformats.org/drawingml/2006/table">
            <a:tbl>
              <a:tblPr firstRow="1" firstCol="1" bandRow="1"/>
              <a:tblGrid>
                <a:gridCol w="4608512">
                  <a:extLst>
                    <a:ext uri="{9D8B030D-6E8A-4147-A177-3AD203B41FA5}">
                      <a16:colId xmlns:a16="http://schemas.microsoft.com/office/drawing/2014/main" val="2265872747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1508541108"/>
                    </a:ext>
                  </a:extLst>
                </a:gridCol>
                <a:gridCol w="435412">
                  <a:extLst>
                    <a:ext uri="{9D8B030D-6E8A-4147-A177-3AD203B41FA5}">
                      <a16:colId xmlns:a16="http://schemas.microsoft.com/office/drawing/2014/main" val="3440143896"/>
                    </a:ext>
                  </a:extLst>
                </a:gridCol>
                <a:gridCol w="4498436">
                  <a:extLst>
                    <a:ext uri="{9D8B030D-6E8A-4147-A177-3AD203B41FA5}">
                      <a16:colId xmlns:a16="http://schemas.microsoft.com/office/drawing/2014/main" val="116786019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1673517283"/>
                    </a:ext>
                  </a:extLst>
                </a:gridCol>
              </a:tblGrid>
              <a:tr h="440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4 Musiktheorie und- wissenschaft 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474268"/>
                  </a:ext>
                </a:extLst>
              </a:tr>
              <a:tr h="440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III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Musiktheorie und Gehörbildung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699284"/>
                  </a:ext>
                </a:extLst>
              </a:tr>
              <a:tr h="440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10 Musiktheorie und Gehörbildung IV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Musiktheorie und Gehörbildung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08215"/>
                  </a:ext>
                </a:extLst>
              </a:tr>
              <a:tr h="440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 Musikalische Gattungen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kumimoji="0" lang="de-D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Musikalisches Genres, Gattungen und Werke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031023"/>
                  </a:ext>
                </a:extLst>
              </a:tr>
              <a:tr h="28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Hausarbeit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aus AM2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 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86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03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34589E3-51B0-4BD2-ACF1-AB14DDEDB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15444"/>
              </p:ext>
            </p:extLst>
          </p:nvPr>
        </p:nvGraphicFramePr>
        <p:xfrm>
          <a:off x="1055440" y="1736969"/>
          <a:ext cx="10081119" cy="2991234"/>
        </p:xfrm>
        <a:graphic>
          <a:graphicData uri="http://schemas.openxmlformats.org/drawingml/2006/table">
            <a:tbl>
              <a:tblPr firstRow="1" firstCol="1" bandRow="1"/>
              <a:tblGrid>
                <a:gridCol w="4435131">
                  <a:extLst>
                    <a:ext uri="{9D8B030D-6E8A-4147-A177-3AD203B41FA5}">
                      <a16:colId xmlns:a16="http://schemas.microsoft.com/office/drawing/2014/main" val="1942131428"/>
                    </a:ext>
                  </a:extLst>
                </a:gridCol>
                <a:gridCol w="459067">
                  <a:extLst>
                    <a:ext uri="{9D8B030D-6E8A-4147-A177-3AD203B41FA5}">
                      <a16:colId xmlns:a16="http://schemas.microsoft.com/office/drawing/2014/main" val="2898566390"/>
                    </a:ext>
                  </a:extLst>
                </a:gridCol>
                <a:gridCol w="438544">
                  <a:extLst>
                    <a:ext uri="{9D8B030D-6E8A-4147-A177-3AD203B41FA5}">
                      <a16:colId xmlns:a16="http://schemas.microsoft.com/office/drawing/2014/main" val="3494019638"/>
                    </a:ext>
                  </a:extLst>
                </a:gridCol>
                <a:gridCol w="4355199">
                  <a:extLst>
                    <a:ext uri="{9D8B030D-6E8A-4147-A177-3AD203B41FA5}">
                      <a16:colId xmlns:a16="http://schemas.microsoft.com/office/drawing/2014/main" val="3612558853"/>
                    </a:ext>
                  </a:extLst>
                </a:gridCol>
                <a:gridCol w="393178">
                  <a:extLst>
                    <a:ext uri="{9D8B030D-6E8A-4147-A177-3AD203B41FA5}">
                      <a16:colId xmlns:a16="http://schemas.microsoft.com/office/drawing/2014/main" val="2525794391"/>
                    </a:ext>
                  </a:extLst>
                </a:gridCol>
              </a:tblGrid>
              <a:tr h="554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5 Musikpädagogik und Musikwissenschaft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740888"/>
                  </a:ext>
                </a:extLst>
              </a:tr>
              <a:tr h="545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4 Methoden des Musikunterrichts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Methoden des Musikunterrichts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768828"/>
                  </a:ext>
                </a:extLst>
              </a:tr>
              <a:tr h="545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Seminar 1 Musik und Bewegung Musik erfinden/Arrangieren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Improvisation 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00039"/>
                  </a:ext>
                </a:extLst>
              </a:tr>
              <a:tr h="277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Musik und Medien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 Musik und Medien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95629"/>
                  </a:ext>
                </a:extLst>
              </a:tr>
              <a:tr h="545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12 Kombiblock Percussion II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kumimoji="0" lang="de-D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Ensemble 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739199"/>
                  </a:ext>
                </a:extLst>
              </a:tr>
              <a:tr h="277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Teilprüfung Chorleitung aus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AM1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kombinierte Prüfung 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01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012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EC7B5FD-4B50-48F7-B58E-519CE6695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91391"/>
              </p:ext>
            </p:extLst>
          </p:nvPr>
        </p:nvGraphicFramePr>
        <p:xfrm>
          <a:off x="1055440" y="1736969"/>
          <a:ext cx="10081121" cy="3076701"/>
        </p:xfrm>
        <a:graphic>
          <a:graphicData uri="http://schemas.openxmlformats.org/drawingml/2006/table">
            <a:tbl>
              <a:tblPr firstRow="1" firstCol="1" bandRow="1"/>
              <a:tblGrid>
                <a:gridCol w="4525023">
                  <a:extLst>
                    <a:ext uri="{9D8B030D-6E8A-4147-A177-3AD203B41FA5}">
                      <a16:colId xmlns:a16="http://schemas.microsoft.com/office/drawing/2014/main" val="3636174600"/>
                    </a:ext>
                  </a:extLst>
                </a:gridCol>
                <a:gridCol w="433061">
                  <a:extLst>
                    <a:ext uri="{9D8B030D-6E8A-4147-A177-3AD203B41FA5}">
                      <a16:colId xmlns:a16="http://schemas.microsoft.com/office/drawing/2014/main" val="501664576"/>
                    </a:ext>
                  </a:extLst>
                </a:gridCol>
                <a:gridCol w="378980">
                  <a:extLst>
                    <a:ext uri="{9D8B030D-6E8A-4147-A177-3AD203B41FA5}">
                      <a16:colId xmlns:a16="http://schemas.microsoft.com/office/drawing/2014/main" val="203702775"/>
                    </a:ext>
                  </a:extLst>
                </a:gridCol>
                <a:gridCol w="4299301">
                  <a:extLst>
                    <a:ext uri="{9D8B030D-6E8A-4147-A177-3AD203B41FA5}">
                      <a16:colId xmlns:a16="http://schemas.microsoft.com/office/drawing/2014/main" val="1019936509"/>
                    </a:ext>
                  </a:extLst>
                </a:gridCol>
                <a:gridCol w="444756">
                  <a:extLst>
                    <a:ext uri="{9D8B030D-6E8A-4147-A177-3AD203B41FA5}">
                      <a16:colId xmlns:a16="http://schemas.microsoft.com/office/drawing/2014/main" val="2617834875"/>
                    </a:ext>
                  </a:extLst>
                </a:gridCol>
              </a:tblGrid>
              <a:tr h="323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PO2015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PO2021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57276"/>
                  </a:ext>
                </a:extLst>
              </a:tr>
              <a:tr h="620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HRGe-MEd-MU-PA Praxis und Analyse (6682PruAn0)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HRSGe-MEd-MU-AM1 Musikpädagogische Forschung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090772"/>
                  </a:ext>
                </a:extLst>
              </a:tr>
              <a:tr h="609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Schulpraktisches Klavierspiel (Gruppenunterricht)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1: Schulpraktisches Klavierspiel (Gruppenunterricht)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490237"/>
                  </a:ext>
                </a:extLst>
              </a:tr>
              <a:tr h="310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Theorien des Musikunterrichts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Theorien des Musikunterrichts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59430"/>
                  </a:ext>
                </a:extLst>
              </a:tr>
              <a:tr h="609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Musikpädagogische Forschungsfelder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2: Musikpädagogische Forschungsfelder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631055"/>
                  </a:ext>
                </a:extLst>
              </a:tr>
              <a:tr h="310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kumimoji="0" lang="de-D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Modulabschlussprüfung: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39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7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Grundsätzliches</a:t>
            </a:r>
            <a:br>
              <a:rPr lang="de-DE" dirty="0"/>
            </a:b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80E62F-7E80-4C51-B059-1BD380A3F4A2}"/>
              </a:ext>
            </a:extLst>
          </p:cNvPr>
          <p:cNvSpPr txBox="1"/>
          <p:nvPr/>
        </p:nvSpPr>
        <p:spPr bwMode="auto">
          <a:xfrm>
            <a:off x="3683732" y="3429000"/>
            <a:ext cx="4824536" cy="1477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Die PPP und weitere Infos werden bis ende Juli auf der Website des SSC Kunst Musik zur Verfügung gestellt:</a:t>
            </a:r>
          </a:p>
          <a:p>
            <a:r>
              <a:rPr lang="de-D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https://www.hf.uni-koeln.de/36087</a:t>
            </a:r>
            <a:r>
              <a:rPr lang="de-DE" dirty="0">
                <a:solidFill>
                  <a:schemeClr val="tx2"/>
                </a:solidFill>
              </a:rPr>
              <a:t> oder über eine Suchmaschine: „SSC Kunst Musik Köln“</a:t>
            </a:r>
          </a:p>
        </p:txBody>
      </p:sp>
    </p:spTree>
    <p:extLst>
      <p:ext uri="{BB962C8B-B14F-4D97-AF65-F5344CB8AC3E}">
        <p14:creationId xmlns:p14="http://schemas.microsoft.com/office/powerpoint/2010/main" val="3027834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842767A-5019-472A-A7E9-9E9D51E0B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94286"/>
              </p:ext>
            </p:extLst>
          </p:nvPr>
        </p:nvGraphicFramePr>
        <p:xfrm>
          <a:off x="1103087" y="1736969"/>
          <a:ext cx="10033474" cy="3910397"/>
        </p:xfrm>
        <a:graphic>
          <a:graphicData uri="http://schemas.openxmlformats.org/drawingml/2006/table">
            <a:tbl>
              <a:tblPr firstRow="1" firstCol="1" bandRow="1"/>
              <a:tblGrid>
                <a:gridCol w="4198404">
                  <a:extLst>
                    <a:ext uri="{9D8B030D-6E8A-4147-A177-3AD203B41FA5}">
                      <a16:colId xmlns:a16="http://schemas.microsoft.com/office/drawing/2014/main" val="2863865528"/>
                    </a:ext>
                  </a:extLst>
                </a:gridCol>
                <a:gridCol w="398669">
                  <a:extLst>
                    <a:ext uri="{9D8B030D-6E8A-4147-A177-3AD203B41FA5}">
                      <a16:colId xmlns:a16="http://schemas.microsoft.com/office/drawing/2014/main" val="3850464203"/>
                    </a:ext>
                  </a:extLst>
                </a:gridCol>
                <a:gridCol w="384085">
                  <a:extLst>
                    <a:ext uri="{9D8B030D-6E8A-4147-A177-3AD203B41FA5}">
                      <a16:colId xmlns:a16="http://schemas.microsoft.com/office/drawing/2014/main" val="3542178753"/>
                    </a:ext>
                  </a:extLst>
                </a:gridCol>
                <a:gridCol w="4696520">
                  <a:extLst>
                    <a:ext uri="{9D8B030D-6E8A-4147-A177-3AD203B41FA5}">
                      <a16:colId xmlns:a16="http://schemas.microsoft.com/office/drawing/2014/main" val="2547953232"/>
                    </a:ext>
                  </a:extLst>
                </a:gridCol>
                <a:gridCol w="355796">
                  <a:extLst>
                    <a:ext uri="{9D8B030D-6E8A-4147-A177-3AD203B41FA5}">
                      <a16:colId xmlns:a16="http://schemas.microsoft.com/office/drawing/2014/main" val="3389252443"/>
                    </a:ext>
                  </a:extLst>
                </a:gridCol>
              </a:tblGrid>
              <a:tr h="776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HRGe-MEd- MU-AM-2 Musikwissenschaft und Musikpädagogik (6682MwuMP1)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HRSGe-MEd- MU-AM-2 Musikwissenschaft und angewandte Musiktheorie (6682LMA2WM)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3353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Schulpraktisches Klavierspiel (Einzelunterricht)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1: Schulpraktisches Klavierspiel II (Einzelunterricht)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98725"/>
                  </a:ext>
                </a:extLst>
              </a:tr>
              <a:tr h="258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musikalische Analyse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Musikalische Analyse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2324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Musikunterricht und digitale Technik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2: Musik und Medien in musikpädagogischer Perspektive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0806"/>
                  </a:ext>
                </a:extLst>
              </a:tr>
              <a:tr h="258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Musikpsychologie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3: Musik in Systematischer Perspektive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614892"/>
                  </a:ext>
                </a:extLst>
              </a:tr>
              <a:tr h="258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 und Kontext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4: Musik und Kontext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22046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fachpraktische Prüfung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kumimoji="0" lang="de-D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 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36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962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endParaRPr lang="de-DE" sz="3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0" y="-24340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8F67594-1D4E-436E-96BA-F4CA0B6F9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64474"/>
              </p:ext>
            </p:extLst>
          </p:nvPr>
        </p:nvGraphicFramePr>
        <p:xfrm>
          <a:off x="983432" y="1124744"/>
          <a:ext cx="10153129" cy="4238719"/>
        </p:xfrm>
        <a:graphic>
          <a:graphicData uri="http://schemas.openxmlformats.org/drawingml/2006/table">
            <a:tbl>
              <a:tblPr firstRow="1" firstCol="1" bandRow="1"/>
              <a:tblGrid>
                <a:gridCol w="4320480">
                  <a:extLst>
                    <a:ext uri="{9D8B030D-6E8A-4147-A177-3AD203B41FA5}">
                      <a16:colId xmlns:a16="http://schemas.microsoft.com/office/drawing/2014/main" val="307495581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1393723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33370633"/>
                    </a:ext>
                  </a:extLst>
                </a:gridCol>
                <a:gridCol w="4294493">
                  <a:extLst>
                    <a:ext uri="{9D8B030D-6E8A-4147-A177-3AD203B41FA5}">
                      <a16:colId xmlns:a16="http://schemas.microsoft.com/office/drawing/2014/main" val="1909075942"/>
                    </a:ext>
                  </a:extLst>
                </a:gridCol>
                <a:gridCol w="458036">
                  <a:extLst>
                    <a:ext uri="{9D8B030D-6E8A-4147-A177-3AD203B41FA5}">
                      <a16:colId xmlns:a16="http://schemas.microsoft.com/office/drawing/2014/main" val="2950506662"/>
                    </a:ext>
                  </a:extLst>
                </a:gridCol>
              </a:tblGrid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2019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 2021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0219"/>
                  </a:ext>
                </a:extLst>
              </a:tr>
              <a:tr h="445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BM1 Praxis und Musikpädagogik (</a:t>
                      </a:r>
                      <a:r>
                        <a:rPr lang="de-D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6682BMPM01 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BM1 Musikpraxis und Musiktheorie (6682LBB1MM)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79433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Hauptfach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60235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071874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Musiktheorie und Gehörbildung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Musiktheorie und Gehörbildung 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464033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38326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Hauptfach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Nebenfach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1144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Musiktheorie und Gehörbildung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70319"/>
                  </a:ext>
                </a:extLst>
              </a:tr>
              <a:tr h="326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Übung 3 Percussion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(aus AM3)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Instrumentalpraxis I 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420840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Drittfach oder Kombiblock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8 Drittfach I/Instrumentalpraxis II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72351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Ensemble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9 Ensemble 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59161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Seminar 1 Musik und Bewegung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(aus AM3)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Improvisation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74538"/>
                  </a:ext>
                </a:extLst>
              </a:tr>
              <a:tr h="299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keine (unbenotetes Modul)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70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76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49621"/>
              </p:ext>
            </p:extLst>
          </p:nvPr>
        </p:nvGraphicFramePr>
        <p:xfrm>
          <a:off x="1055440" y="1736968"/>
          <a:ext cx="10081120" cy="3293658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:a16="http://schemas.microsoft.com/office/drawing/2014/main" val="192965197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337350372"/>
                    </a:ext>
                  </a:extLst>
                </a:gridCol>
                <a:gridCol w="381121">
                  <a:extLst>
                    <a:ext uri="{9D8B030D-6E8A-4147-A177-3AD203B41FA5}">
                      <a16:colId xmlns:a16="http://schemas.microsoft.com/office/drawing/2014/main" val="2744435172"/>
                    </a:ext>
                  </a:extLst>
                </a:gridCol>
                <a:gridCol w="4227391">
                  <a:extLst>
                    <a:ext uri="{9D8B030D-6E8A-4147-A177-3AD203B41FA5}">
                      <a16:colId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BM2 Musikwissenschaft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6682BMPM02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BA-IM-BM2: Einführung in Fachdidaktik und - wissenschaft (6682LBB2FD)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Vorlesung/Seminar 1 Musikgeschichte im Überblick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Musikgeschichte im Überblick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Einführung in das Studium der Musikpädagogik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BM1)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Einführung in die Musikpädagogik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56402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Modulprüfung aus BM1 oder BM2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Klausur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728498"/>
                  </a:ext>
                </a:extLst>
              </a:tr>
              <a:tr h="737530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 eine der Prüfungen in BM1 oder BM2 absolviert wird sie für die neue BM2 MAP anerkannt. </a:t>
                      </a:r>
                      <a:b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Wurden beide Prüfungen erbracht, wird das arithmetische Mittel berechnet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68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1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99" y="-27109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1B356CF-6E00-455A-943B-527C8A02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89267"/>
              </p:ext>
            </p:extLst>
          </p:nvPr>
        </p:nvGraphicFramePr>
        <p:xfrm>
          <a:off x="2207568" y="2843979"/>
          <a:ext cx="9863135" cy="3208470"/>
        </p:xfrm>
        <a:graphic>
          <a:graphicData uri="http://schemas.openxmlformats.org/drawingml/2006/table">
            <a:tbl>
              <a:tblPr firstRow="1" firstCol="1" bandRow="1"/>
              <a:tblGrid>
                <a:gridCol w="4269974">
                  <a:extLst>
                    <a:ext uri="{9D8B030D-6E8A-4147-A177-3AD203B41FA5}">
                      <a16:colId xmlns:a16="http://schemas.microsoft.com/office/drawing/2014/main" val="3716529109"/>
                    </a:ext>
                  </a:extLst>
                </a:gridCol>
                <a:gridCol w="365710">
                  <a:extLst>
                    <a:ext uri="{9D8B030D-6E8A-4147-A177-3AD203B41FA5}">
                      <a16:colId xmlns:a16="http://schemas.microsoft.com/office/drawing/2014/main" val="1380882469"/>
                    </a:ext>
                  </a:extLst>
                </a:gridCol>
                <a:gridCol w="357673">
                  <a:extLst>
                    <a:ext uri="{9D8B030D-6E8A-4147-A177-3AD203B41FA5}">
                      <a16:colId xmlns:a16="http://schemas.microsoft.com/office/drawing/2014/main" val="3749756114"/>
                    </a:ext>
                  </a:extLst>
                </a:gridCol>
                <a:gridCol w="4500928">
                  <a:extLst>
                    <a:ext uri="{9D8B030D-6E8A-4147-A177-3AD203B41FA5}">
                      <a16:colId xmlns:a16="http://schemas.microsoft.com/office/drawing/2014/main" val="3849258422"/>
                    </a:ext>
                  </a:extLst>
                </a:gridCol>
                <a:gridCol w="368850">
                  <a:extLst>
                    <a:ext uri="{9D8B030D-6E8A-4147-A177-3AD203B41FA5}">
                      <a16:colId xmlns:a16="http://schemas.microsoft.com/office/drawing/2014/main" val="2524344490"/>
                    </a:ext>
                  </a:extLst>
                </a:gridCol>
              </a:tblGrid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Percussion (aus </a:t>
                      </a:r>
                      <a:r>
                        <a:rPr lang="de-DE" sz="16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AM3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7 Chorleitung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16004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 Hauptfach V </a:t>
                      </a:r>
                      <a:r>
                        <a:rPr lang="de-DE" sz="1800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AM3)</a:t>
                      </a:r>
                      <a:endParaRPr lang="de-DE" sz="1800" dirty="0">
                        <a:solidFill>
                          <a:schemeClr val="accent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8 Hauptfach 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1998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8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9 Nebenfach 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504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Singen mit Kindern I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10 Singen mit Kindern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67193"/>
                  </a:ext>
                </a:extLst>
              </a:tr>
              <a:tr h="50854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fachpraktische Prüfung 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Hauptfach (aus AM3)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Nebenfach (10-15 Min.)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 Prüfung im Hauptfach  </a:t>
                      </a:r>
                      <a:b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Nebenfach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13758"/>
                  </a:ext>
                </a:extLst>
              </a:tr>
              <a:tr h="913717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Anerkennung mit neuer Gewichtung der Haupt und Nebenfachnote: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Hauptfach aus altem AM3 zu 60 %</a:t>
                      </a:r>
                      <a:b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Nebenfach aus altem AM1 zu 40 %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993109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E878A0F-9C90-4A1F-8582-57D288466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95393"/>
              </p:ext>
            </p:extLst>
          </p:nvPr>
        </p:nvGraphicFramePr>
        <p:xfrm>
          <a:off x="2207567" y="239377"/>
          <a:ext cx="9863135" cy="2604602"/>
        </p:xfrm>
        <a:graphic>
          <a:graphicData uri="http://schemas.openxmlformats.org/drawingml/2006/table">
            <a:tbl>
              <a:tblPr firstRow="1" firstCol="1" bandRow="1"/>
              <a:tblGrid>
                <a:gridCol w="4269974">
                  <a:extLst>
                    <a:ext uri="{9D8B030D-6E8A-4147-A177-3AD203B41FA5}">
                      <a16:colId xmlns:a16="http://schemas.microsoft.com/office/drawing/2014/main" val="3198709306"/>
                    </a:ext>
                  </a:extLst>
                </a:gridCol>
                <a:gridCol w="365710">
                  <a:extLst>
                    <a:ext uri="{9D8B030D-6E8A-4147-A177-3AD203B41FA5}">
                      <a16:colId xmlns:a16="http://schemas.microsoft.com/office/drawing/2014/main" val="2202605845"/>
                    </a:ext>
                  </a:extLst>
                </a:gridCol>
                <a:gridCol w="357673">
                  <a:extLst>
                    <a:ext uri="{9D8B030D-6E8A-4147-A177-3AD203B41FA5}">
                      <a16:colId xmlns:a16="http://schemas.microsoft.com/office/drawing/2014/main" val="1179280946"/>
                    </a:ext>
                  </a:extLst>
                </a:gridCol>
                <a:gridCol w="4498909">
                  <a:extLst>
                    <a:ext uri="{9D8B030D-6E8A-4147-A177-3AD203B41FA5}">
                      <a16:colId xmlns:a16="http://schemas.microsoft.com/office/drawing/2014/main" val="992746093"/>
                    </a:ext>
                  </a:extLst>
                </a:gridCol>
                <a:gridCol w="370869">
                  <a:extLst>
                    <a:ext uri="{9D8B030D-6E8A-4147-A177-3AD203B41FA5}">
                      <a16:colId xmlns:a16="http://schemas.microsoft.com/office/drawing/2014/main" val="385102878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AM1 Praxis 1 (</a:t>
                      </a:r>
                      <a:r>
                        <a:rPr lang="de-DE" sz="1800" b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6682AMPr03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1 Musikpraxis II (6682LBA1MP)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192930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Übung1 Hauptfach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22499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2 Nebenfach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51508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Drittfach oder Kombiblock 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Drittfach II/</a:t>
                      </a: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Instrumentalpraxis III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76989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3 Hauptfach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Hauptfach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70371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4 Nebenfach IV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5 Nebenfach IV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6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Übung 7 Drittfach III / Kombiblock III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6 Drittfach III/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Instrumentalpraxis IV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3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77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D7BC17E-0DC0-4AEF-A920-492C03A0F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47884"/>
              </p:ext>
            </p:extLst>
          </p:nvPr>
        </p:nvGraphicFramePr>
        <p:xfrm>
          <a:off x="1055440" y="1736969"/>
          <a:ext cx="10081119" cy="3146975"/>
        </p:xfrm>
        <a:graphic>
          <a:graphicData uri="http://schemas.openxmlformats.org/drawingml/2006/table">
            <a:tbl>
              <a:tblPr firstRow="1" firstCol="1" bandRow="1"/>
              <a:tblGrid>
                <a:gridCol w="4372575">
                  <a:extLst>
                    <a:ext uri="{9D8B030D-6E8A-4147-A177-3AD203B41FA5}">
                      <a16:colId xmlns:a16="http://schemas.microsoft.com/office/drawing/2014/main" val="1618183352"/>
                    </a:ext>
                  </a:extLst>
                </a:gridCol>
                <a:gridCol w="428224">
                  <a:extLst>
                    <a:ext uri="{9D8B030D-6E8A-4147-A177-3AD203B41FA5}">
                      <a16:colId xmlns:a16="http://schemas.microsoft.com/office/drawing/2014/main" val="3756007420"/>
                    </a:ext>
                  </a:extLst>
                </a:gridCol>
                <a:gridCol w="468370">
                  <a:extLst>
                    <a:ext uri="{9D8B030D-6E8A-4147-A177-3AD203B41FA5}">
                      <a16:colId xmlns:a16="http://schemas.microsoft.com/office/drawing/2014/main" val="1586090611"/>
                    </a:ext>
                  </a:extLst>
                </a:gridCol>
                <a:gridCol w="4383726">
                  <a:extLst>
                    <a:ext uri="{9D8B030D-6E8A-4147-A177-3AD203B41FA5}">
                      <a16:colId xmlns:a16="http://schemas.microsoft.com/office/drawing/2014/main" val="98802067"/>
                    </a:ext>
                  </a:extLst>
                </a:gridCol>
                <a:gridCol w="428224">
                  <a:extLst>
                    <a:ext uri="{9D8B030D-6E8A-4147-A177-3AD203B41FA5}">
                      <a16:colId xmlns:a16="http://schemas.microsoft.com/office/drawing/2014/main" val="3943568896"/>
                    </a:ext>
                  </a:extLst>
                </a:gridCol>
              </a:tblGrid>
              <a:tr h="629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 2 Musikpädagogik (6682BMMu00)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Aufbaumodul 2 Musikpädagogik und- wissenschaft I (6682LBA2MP)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916544"/>
                  </a:ext>
                </a:extLst>
              </a:tr>
              <a:tr h="629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Kinder -und Jugendkulturen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BM2)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Musik im Kontext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428161"/>
                  </a:ext>
                </a:extLst>
              </a:tr>
              <a:tr h="9535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Theorie und Praxis des Musikunterrichts /Schwerpunkt Förderschule)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 Lehr- und Lernfelder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943619"/>
                  </a:ext>
                </a:extLst>
              </a:tr>
              <a:tr h="629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 Interkulturelle musikalische Bildung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3 Musikdidaktische Konzeptionen 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62175"/>
                  </a:ext>
                </a:extLst>
              </a:tr>
              <a:tr h="305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0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34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A2BD126-A725-4C80-B036-96952178C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06718"/>
              </p:ext>
            </p:extLst>
          </p:nvPr>
        </p:nvGraphicFramePr>
        <p:xfrm>
          <a:off x="1055440" y="1736969"/>
          <a:ext cx="10081120" cy="2865511"/>
        </p:xfrm>
        <a:graphic>
          <a:graphicData uri="http://schemas.openxmlformats.org/drawingml/2006/table">
            <a:tbl>
              <a:tblPr firstRow="1" firstCol="1" bandRow="1"/>
              <a:tblGrid>
                <a:gridCol w="4276643">
                  <a:extLst>
                    <a:ext uri="{9D8B030D-6E8A-4147-A177-3AD203B41FA5}">
                      <a16:colId xmlns:a16="http://schemas.microsoft.com/office/drawing/2014/main" val="2623186534"/>
                    </a:ext>
                  </a:extLst>
                </a:gridCol>
                <a:gridCol w="403877">
                  <a:extLst>
                    <a:ext uri="{9D8B030D-6E8A-4147-A177-3AD203B41FA5}">
                      <a16:colId xmlns:a16="http://schemas.microsoft.com/office/drawing/2014/main" val="251069274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13965018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96941292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229415830"/>
                    </a:ext>
                  </a:extLst>
                </a:gridCol>
              </a:tblGrid>
              <a:tr h="251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PO2015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PO2021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64548"/>
                  </a:ext>
                </a:extLst>
              </a:tr>
              <a:tr h="683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SoP-MEd-MU-PA Praxis und Analyse (6682PruAn0)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de-DE" sz="1800" b="1" dirty="0" err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Med.Mu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-AM 1- Musikpädagogische Forschung (6682LMA1MP)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44718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Schulpraktisches Klavierspiel (Gruppenunterricht)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1: Schulpraktisches Klavierspiel (Gruppenunterricht)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227412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Musikpädagogik und Therapie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Theorien des Musikunterrichts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30759"/>
                  </a:ext>
                </a:extLst>
              </a:tr>
              <a:tr h="62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Musikpädagogik und Therapie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(aus AM2)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2: Musikpädagogische Forschungsfelder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3812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AM2)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Hausarbeit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3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2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F5E44EF-A508-4D8C-B761-BEEF843DE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52617"/>
              </p:ext>
            </p:extLst>
          </p:nvPr>
        </p:nvGraphicFramePr>
        <p:xfrm>
          <a:off x="1055440" y="1736969"/>
          <a:ext cx="10081120" cy="2484119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739662493"/>
                    </a:ext>
                  </a:extLst>
                </a:gridCol>
                <a:gridCol w="330856">
                  <a:extLst>
                    <a:ext uri="{9D8B030D-6E8A-4147-A177-3AD203B41FA5}">
                      <a16:colId xmlns:a16="http://schemas.microsoft.com/office/drawing/2014/main" val="960919374"/>
                    </a:ext>
                  </a:extLst>
                </a:gridCol>
                <a:gridCol w="533240">
                  <a:extLst>
                    <a:ext uri="{9D8B030D-6E8A-4147-A177-3AD203B41FA5}">
                      <a16:colId xmlns:a16="http://schemas.microsoft.com/office/drawing/2014/main" val="20203953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49499804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86666739"/>
                    </a:ext>
                  </a:extLst>
                </a:gridCol>
              </a:tblGrid>
              <a:tr h="912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SoP-MEd- MU-AM-2  Musikwissenschaft und Musikpädagogik(6682MwuMP1)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SoP-MEd- MU-AM-2  Angewandte Musiktheorie (6682LMA2AM)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558779"/>
                  </a:ext>
                </a:extLst>
              </a:tr>
              <a:tr h="597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Schulpraktisches Klavierspiel (Einzelunterricht)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Übung 1: Schulpraktisches Klavierspiel II (Einzelunterricht)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06648"/>
                  </a:ext>
                </a:extLst>
              </a:tr>
              <a:tr h="30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musikalische Analyse </a:t>
                      </a:r>
                      <a:r>
                        <a:rPr lang="de-DE" sz="180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 1: Musikalische Analyse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410593"/>
                  </a:ext>
                </a:extLst>
              </a:tr>
              <a:tr h="656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 </a:t>
                      </a:r>
                      <a:r>
                        <a:rPr lang="de-DE" sz="1800" dirty="0">
                          <a:solidFill>
                            <a:srgbClr val="4F81BD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(aus AM1)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fachpraktische Prüfung im Schulpraktischen Klavierspiel II (20 Min.)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8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58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Fragerunde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Grundsätzliches</a:t>
            </a:r>
            <a:endParaRPr dirty="0"/>
          </a:p>
        </p:txBody>
      </p:sp>
      <p:sp>
        <p:nvSpPr>
          <p:cNvPr id="7" name="Inhaltsplatzhalter 2"/>
          <p:cNvSpPr>
            <a:spLocks/>
          </p:cNvSpPr>
          <p:nvPr/>
        </p:nvSpPr>
        <p:spPr bwMode="auto">
          <a:xfrm>
            <a:off x="6435705" y="609599"/>
            <a:ext cx="5034642" cy="666296"/>
          </a:xfrm>
          <a:prstGeom prst="rect">
            <a:avLst/>
          </a:prstGeom>
          <a:ln w="12700">
            <a:miter lim="400000"/>
          </a:ln>
        </p:spPr>
        <p:txBody>
          <a:bodyPr lIns="45718" rIns="45718">
            <a:noAutofit/>
          </a:bodyPr>
          <a:lstStyle/>
          <a:p>
            <a:pPr lvl="1">
              <a:spcBef>
                <a:spcPts val="300"/>
              </a:spcBef>
              <a:defRPr sz="1500" b="1">
                <a:solidFill>
                  <a:srgbClr val="2B586C"/>
                </a:solidFill>
              </a:defRPr>
            </a:pPr>
            <a:r>
              <a:rPr>
                <a:solidFill>
                  <a:schemeClr val="bg1"/>
                </a:solidFill>
              </a:rPr>
              <a:t>http://klips2-support.uni-koeln.de/11545.html</a:t>
            </a:r>
          </a:p>
        </p:txBody>
      </p:sp>
      <p:sp>
        <p:nvSpPr>
          <p:cNvPr id="8" name="Rechteck 8"/>
          <p:cNvSpPr/>
          <p:nvPr/>
        </p:nvSpPr>
        <p:spPr bwMode="auto">
          <a:xfrm>
            <a:off x="6196439" y="2552978"/>
            <a:ext cx="616611" cy="14333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9" name="Rechteck 9"/>
          <p:cNvSpPr/>
          <p:nvPr/>
        </p:nvSpPr>
        <p:spPr bwMode="auto">
          <a:xfrm>
            <a:off x="3946769" y="3213025"/>
            <a:ext cx="789355" cy="3586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D2E947D-C704-468F-9245-8DB27EBCF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2103" y="1988840"/>
            <a:ext cx="10046425" cy="36656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Für das Wintersemester 21/22 </a:t>
            </a:r>
            <a:r>
              <a:rPr lang="de-DE" dirty="0"/>
              <a:t>belegen </a:t>
            </a:r>
            <a:r>
              <a:rPr lang="de-DE" b="0" dirty="0"/>
              <a:t>Sie Ihre Lehrveranstaltungen noch über die Struktur der </a:t>
            </a:r>
            <a:r>
              <a:rPr lang="de-DE" dirty="0"/>
              <a:t>derzeit geltenden Prüfungsordnung</a:t>
            </a:r>
            <a:r>
              <a:rPr lang="de-DE" b="0" dirty="0"/>
              <a:t>. </a:t>
            </a:r>
          </a:p>
          <a:p>
            <a:pPr lvl="1">
              <a:spcBef>
                <a:spcPts val="400"/>
              </a:spcBef>
              <a:defRPr sz="2000"/>
            </a:pPr>
            <a:r>
              <a:rPr lang="de-DE" b="0" dirty="0"/>
              <a:t>Auf Klips 2.0 </a:t>
            </a:r>
            <a:r>
              <a:rPr lang="de-DE" b="0" dirty="0">
                <a:solidFill>
                  <a:schemeClr val="tx2"/>
                </a:solidFill>
              </a:rPr>
              <a:t>(</a:t>
            </a:r>
            <a:r>
              <a:rPr lang="de-DE" b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https://klips2.uni-koeln.de</a:t>
            </a:r>
            <a:r>
              <a:rPr lang="de-DE" b="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An manchen Stellen kann das Lehrangebot thematisch nicht passend erscheinen.</a:t>
            </a:r>
          </a:p>
          <a:p>
            <a:pPr>
              <a:spcBef>
                <a:spcPts val="400"/>
              </a:spcBef>
              <a:defRPr sz="2000"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 gilt: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Der </a:t>
            </a:r>
            <a:r>
              <a:rPr lang="de-DE" dirty="0"/>
              <a:t>abgeschlossene Fachstudiengang/Unterrichtsfach</a:t>
            </a:r>
            <a:r>
              <a:rPr lang="de-DE" b="0" dirty="0"/>
              <a:t> bleiben in der Alten Ordnung.</a:t>
            </a:r>
            <a:br>
              <a:rPr lang="de-DE" b="0" dirty="0"/>
            </a:br>
            <a:r>
              <a:rPr lang="de-DE" b="0" dirty="0"/>
              <a:t>Das heißt alle Module sind abgeschlossen nur die Abschlussarbeit (BA, MA) fehlt.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Abgeschlossene</a:t>
            </a:r>
            <a:r>
              <a:rPr lang="de-DE" b="0" dirty="0"/>
              <a:t> Module werden </a:t>
            </a:r>
            <a:r>
              <a:rPr lang="de-DE" dirty="0"/>
              <a:t>vollständig</a:t>
            </a:r>
            <a:r>
              <a:rPr lang="de-DE" b="0" dirty="0"/>
              <a:t> 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Noch </a:t>
            </a:r>
            <a:r>
              <a:rPr lang="de-DE" dirty="0"/>
              <a:t>nicht abgeschlossene </a:t>
            </a:r>
            <a:r>
              <a:rPr lang="de-DE" b="0" dirty="0"/>
              <a:t>Module werden auf Basis der </a:t>
            </a:r>
            <a:r>
              <a:rPr lang="de-DE" dirty="0"/>
              <a:t>Einzelleistungen</a:t>
            </a:r>
            <a:r>
              <a:rPr lang="de-DE" b="0" dirty="0"/>
              <a:t> überführt*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Fehlversuche</a:t>
            </a:r>
            <a:r>
              <a:rPr lang="de-DE" b="0" dirty="0"/>
              <a:t> werden auch </a:t>
            </a:r>
            <a:r>
              <a:rPr lang="de-DE" dirty="0"/>
              <a:t>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 marL="0" indent="0" algn="r">
              <a:spcBef>
                <a:spcPts val="400"/>
              </a:spcBef>
              <a:buNone/>
              <a:defRPr sz="2000"/>
            </a:pPr>
            <a:r>
              <a:rPr lang="de-DE" sz="1400" b="0" dirty="0"/>
              <a:t>*Das werden wir uns später genauer anschauen.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Überführung</a:t>
            </a:r>
            <a:endParaRPr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74344D1-5C16-4A2C-976C-EB2C3F699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vor der Überführung in die neue PO sollten </a:t>
            </a:r>
            <a:r>
              <a:rPr lang="de-DE" dirty="0"/>
              <a:t>alle Leistungen </a:t>
            </a:r>
            <a:r>
              <a:rPr lang="de-DE" b="0" dirty="0"/>
              <a:t>aus dem Sommersemester 2021 </a:t>
            </a:r>
            <a:r>
              <a:rPr lang="de-DE" dirty="0"/>
              <a:t>vollständig verbucht </a:t>
            </a:r>
            <a:r>
              <a:rPr lang="de-DE" b="0" dirty="0"/>
              <a:t>sein. Das machen und wissen die Dozierenden.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die Übertragung der Leistungen aus der PO 2015 erfolgt durch </a:t>
            </a:r>
            <a:r>
              <a:rPr lang="de-DE" dirty="0"/>
              <a:t>SSC/Prüfungsamt </a:t>
            </a:r>
            <a:r>
              <a:rPr lang="de-DE" b="0" dirty="0"/>
              <a:t>auf Grundlage des </a:t>
            </a:r>
            <a:r>
              <a:rPr lang="de-DE" b="0" dirty="0" err="1"/>
              <a:t>ToR</a:t>
            </a:r>
            <a:r>
              <a:rPr lang="de-DE" b="0" dirty="0"/>
              <a:t> unter zu Hilfenahme der </a:t>
            </a:r>
            <a:r>
              <a:rPr lang="de-DE" dirty="0"/>
              <a:t>standardisierten Überführungsregeln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Ihr </a:t>
            </a:r>
            <a:r>
              <a:rPr lang="de-DE" dirty="0"/>
              <a:t>Leistungsstand</a:t>
            </a:r>
            <a:r>
              <a:rPr lang="de-DE" b="0" dirty="0"/>
              <a:t> aus der PO 2015 „verschwindet“ nicht, sondern wird im SSC/Prüfungsamt </a:t>
            </a:r>
            <a:r>
              <a:rPr lang="de-DE" dirty="0"/>
              <a:t>archiviert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Nicht vorgenommene Leistungsverbuchungen können dann im Einzelfall direkt in der PO 21 nacherfasst werden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feil: Chevron 25">
            <a:extLst>
              <a:ext uri="{FF2B5EF4-FFF2-40B4-BE49-F238E27FC236}">
                <a16:creationId xmlns:a16="http://schemas.microsoft.com/office/drawing/2014/main" id="{AEBD7B52-FD9B-43A4-A1A9-A347CDD0A350}"/>
              </a:ext>
            </a:extLst>
          </p:cNvPr>
          <p:cNvSpPr/>
          <p:nvPr/>
        </p:nvSpPr>
        <p:spPr bwMode="auto">
          <a:xfrm>
            <a:off x="4394869" y="1754515"/>
            <a:ext cx="6283780" cy="1143001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Zeitraum der Überführung</a:t>
            </a:r>
          </a:p>
          <a:p>
            <a:pPr algn="ctr"/>
            <a:r>
              <a:rPr lang="de-DE" sz="2400" dirty="0">
                <a:solidFill>
                  <a:schemeClr val="tx2"/>
                </a:solidFill>
              </a:rPr>
              <a:t> ab Oktober 2021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B26A9B7-EBF2-46E1-A864-05C7B7DCEEDD}"/>
              </a:ext>
            </a:extLst>
          </p:cNvPr>
          <p:cNvGrpSpPr/>
          <p:nvPr/>
        </p:nvGrpSpPr>
        <p:grpSpPr>
          <a:xfrm>
            <a:off x="1513351" y="2780470"/>
            <a:ext cx="2504222" cy="2160698"/>
            <a:chOff x="1343472" y="2881136"/>
            <a:chExt cx="2448272" cy="148396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7BC6A3B-D8E6-4A9F-B54A-23D8AFDE13BD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2747D17-02B8-4535-9AAE-4703183604EB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82438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tx2"/>
                  </a:solidFill>
                </a:rPr>
                <a:t>ToR</a:t>
              </a:r>
              <a:r>
                <a:rPr lang="de-DE" b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auf eigenem Computer speichern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02C1621-B643-461E-93B7-3EA8509E2F5A}"/>
              </a:ext>
            </a:extLst>
          </p:cNvPr>
          <p:cNvGrpSpPr/>
          <p:nvPr/>
        </p:nvGrpSpPr>
        <p:grpSpPr>
          <a:xfrm>
            <a:off x="4652019" y="3139930"/>
            <a:ext cx="2448272" cy="1483968"/>
            <a:chOff x="1343472" y="2881136"/>
            <a:chExt cx="2448272" cy="148396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3E31D68-6EC0-4C38-B482-6CBD1148B33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8300B41-9A09-46DE-8935-03A80F19840A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los geht*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A32567C-BDEC-4B22-92FE-F44B0CCF0F5E}"/>
              </a:ext>
            </a:extLst>
          </p:cNvPr>
          <p:cNvGrpSpPr/>
          <p:nvPr/>
        </p:nvGrpSpPr>
        <p:grpSpPr>
          <a:xfrm>
            <a:off x="7304687" y="3124197"/>
            <a:ext cx="2448272" cy="1483968"/>
            <a:chOff x="1343472" y="2881136"/>
            <a:chExt cx="2448272" cy="148396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1B56F99-C47D-45D9-B321-0A6E7A9BD49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A6D26F2-8D0C-44B4-A298-D6736765F6C8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erfolgt ist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92822A5-B67D-43FA-B257-B522629763DB}"/>
              </a:ext>
            </a:extLst>
          </p:cNvPr>
          <p:cNvGrpSpPr/>
          <p:nvPr/>
        </p:nvGrpSpPr>
        <p:grpSpPr>
          <a:xfrm>
            <a:off x="8806282" y="3980580"/>
            <a:ext cx="2448272" cy="1483968"/>
            <a:chOff x="1343472" y="2881136"/>
            <a:chExt cx="2448272" cy="1483968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5499AB5-B651-4A7E-85BB-D33E331FFF6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87B56D2-51DC-4BC4-8514-8FF510AC2CC8}"/>
                </a:ext>
              </a:extLst>
            </p:cNvPr>
            <p:cNvSpPr txBox="1"/>
            <p:nvPr/>
          </p:nvSpPr>
          <p:spPr bwMode="auto">
            <a:xfrm>
              <a:off x="1560983" y="3448866"/>
              <a:ext cx="201325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Überprüfen</a:t>
              </a:r>
            </a:p>
          </p:txBody>
        </p:sp>
      </p:grp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BB8263C2-AA13-4613-9094-D223790D1109}"/>
              </a:ext>
            </a:extLst>
          </p:cNvPr>
          <p:cNvSpPr/>
          <p:nvPr/>
        </p:nvSpPr>
        <p:spPr bwMode="auto">
          <a:xfrm>
            <a:off x="952226" y="1998158"/>
            <a:ext cx="3311961" cy="655713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Ende </a:t>
            </a:r>
            <a:r>
              <a:rPr lang="de-DE" sz="2400" dirty="0">
                <a:solidFill>
                  <a:schemeClr val="tx2"/>
                </a:solidFill>
              </a:rPr>
              <a:t>September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3706968-8715-4231-A093-4A3051272F71}"/>
              </a:ext>
            </a:extLst>
          </p:cNvPr>
          <p:cNvSpPr txBox="1"/>
          <p:nvPr/>
        </p:nvSpPr>
        <p:spPr bwMode="auto">
          <a:xfrm>
            <a:off x="9190675" y="576422"/>
            <a:ext cx="3169817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Fett</a:t>
            </a:r>
            <a:r>
              <a:rPr lang="de-DE" dirty="0">
                <a:solidFill>
                  <a:schemeClr val="tx2"/>
                </a:solidFill>
              </a:rPr>
              <a:t>: Sie als Studierende kümmern sich bitte darum.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D4EEB4D-1DCA-4046-B7DD-17BC61DE3CAA}"/>
              </a:ext>
            </a:extLst>
          </p:cNvPr>
          <p:cNvSpPr txBox="1"/>
          <p:nvPr/>
        </p:nvSpPr>
        <p:spPr bwMode="auto">
          <a:xfrm>
            <a:off x="4868043" y="5002883"/>
            <a:ext cx="3339583" cy="923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* Dann erstmal keine Anzeige von Leistungen in KLIPS 2.0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00B87-51D0-4E77-A347-8F9CBF7E6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FCD018-E4B0-42C8-80B8-5C0A4D96B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69"/>
            <a:ext cx="12192000" cy="574586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FF624F8-2A19-443A-85D1-67AEE1481B6D}"/>
              </a:ext>
            </a:extLst>
          </p:cNvPr>
          <p:cNvSpPr/>
          <p:nvPr/>
        </p:nvSpPr>
        <p:spPr bwMode="auto">
          <a:xfrm>
            <a:off x="10704512" y="491901"/>
            <a:ext cx="1584176" cy="371128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E5BFA97-9324-4752-A04B-C982924CD246}"/>
              </a:ext>
            </a:extLst>
          </p:cNvPr>
          <p:cNvSpPr/>
          <p:nvPr/>
        </p:nvSpPr>
        <p:spPr bwMode="auto">
          <a:xfrm>
            <a:off x="8184232" y="377601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04359"/>
      </p:ext>
    </p:extLst>
  </p:cSld>
  <p:clrMapOvr>
    <a:masterClrMapping/>
  </p:clrMapOvr>
</p:sld>
</file>

<file path=ppt/theme/theme1.xml><?xml version="1.0" encoding="utf-8"?>
<a:theme xmlns:a="http://schemas.openxmlformats.org/drawingml/2006/main" name="UniPPT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>
    <a:extraClrScheme>
      <a:clrScheme name="UniPPTDesign">
        <a:dk1>
          <a:srgbClr val="000000"/>
        </a:dk1>
        <a:lt1>
          <a:srgbClr val="FFFFFF"/>
        </a:lt1>
        <a:dk2>
          <a:srgbClr val="A7A7A7"/>
        </a:dk2>
        <a:lt2>
          <a:srgbClr val="535353"/>
        </a:lt2>
        <a:accent1>
          <a:srgbClr val="BBE0E3"/>
        </a:accent1>
        <a:accent2>
          <a:srgbClr val="333399"/>
        </a:accent2>
        <a:accent3>
          <a:srgbClr val="8F8F8F"/>
        </a:accent3>
        <a:accent4>
          <a:srgbClr val="70707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FF"/>
        </a:folHlink>
      </a:clrScheme>
    </a:extraClrScheme>
  </a:extraClrSchemeLst>
</a:theme>
</file>

<file path=ppt/theme/theme2.xml><?xml version="1.0" encoding="utf-8"?>
<a:theme xmlns:a="http://schemas.openxmlformats.org/drawingml/2006/main" name="UniPPTDesign">
  <a:themeElements>
    <a:clrScheme name="UniPPT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2913</Words>
  <Application>Microsoft Office PowerPoint</Application>
  <DocSecurity>0</DocSecurity>
  <PresentationFormat>Breitbild</PresentationFormat>
  <Paragraphs>856</Paragraphs>
  <Slides>38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Arial Nova</vt:lpstr>
      <vt:lpstr>Calibri</vt:lpstr>
      <vt:lpstr>Times</vt:lpstr>
      <vt:lpstr>Wingdings</vt:lpstr>
      <vt:lpstr>UniPPTDesign</vt:lpstr>
      <vt:lpstr>Herzlich Willkommen zur Infoveranstaltung PO – Wechsel 2021</vt:lpstr>
      <vt:lpstr>PO - Wechsel</vt:lpstr>
      <vt:lpstr>Grundsätzliches </vt:lpstr>
      <vt:lpstr>Grundsätzliches</vt:lpstr>
      <vt:lpstr>Grundsätzlich gilt:</vt:lpstr>
      <vt:lpstr>Überführung</vt:lpstr>
      <vt:lpstr>Ablauf</vt:lpstr>
      <vt:lpstr>Ablauf</vt:lpstr>
      <vt:lpstr>Klips 2.0</vt:lpstr>
      <vt:lpstr>Klips 2.0</vt:lpstr>
      <vt:lpstr>Klips 2.0</vt:lpstr>
      <vt:lpstr>allgemeine Anerkennungsregeln</vt:lpstr>
      <vt:lpstr>Bachelor</vt:lpstr>
      <vt:lpstr>Bachelor</vt:lpstr>
      <vt:lpstr>Bachelor</vt:lpstr>
      <vt:lpstr>Bachelor</vt:lpstr>
      <vt:lpstr>Bachelor</vt:lpstr>
      <vt:lpstr>Master</vt:lpstr>
      <vt:lpstr>Master</vt:lpstr>
      <vt:lpstr>Master</vt:lpstr>
      <vt:lpstr>allgemeine Anerkennungsregeln</vt:lpstr>
      <vt:lpstr>Bachelor</vt:lpstr>
      <vt:lpstr>Bachelor</vt:lpstr>
      <vt:lpstr>Bachelor</vt:lpstr>
      <vt:lpstr>Bachelor</vt:lpstr>
      <vt:lpstr>Bachelor</vt:lpstr>
      <vt:lpstr>Bachelor</vt:lpstr>
      <vt:lpstr>Bachelor</vt:lpstr>
      <vt:lpstr>Master</vt:lpstr>
      <vt:lpstr>Master</vt:lpstr>
      <vt:lpstr>allgemeine Anerkennungsregeln</vt:lpstr>
      <vt:lpstr>Bachelor</vt:lpstr>
      <vt:lpstr>Bachelor</vt:lpstr>
      <vt:lpstr>Bachelor</vt:lpstr>
      <vt:lpstr>Bachelor</vt:lpstr>
      <vt:lpstr>Master</vt:lpstr>
      <vt:lpstr>Master</vt:lpstr>
      <vt:lpstr>Fragerunde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Infoveranstaltung PO – Wechsel 2021</dc:title>
  <dc:creator>Mitarbeiter</dc:creator>
  <cp:lastModifiedBy>Benjamin Mausolf</cp:lastModifiedBy>
  <cp:revision>31</cp:revision>
  <dcterms:modified xsi:type="dcterms:W3CDTF">2021-07-21T09:54:32Z</dcterms:modified>
  <dc:identifier/>
  <dc:language/>
  <cp:version/>
</cp:coreProperties>
</file>