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9" r:id="rId4"/>
    <p:sldId id="258" r:id="rId5"/>
    <p:sldId id="259" r:id="rId6"/>
    <p:sldId id="260" r:id="rId7"/>
    <p:sldId id="265" r:id="rId8"/>
    <p:sldId id="284" r:id="rId9"/>
    <p:sldId id="303" r:id="rId10"/>
    <p:sldId id="305" r:id="rId11"/>
    <p:sldId id="304" r:id="rId12"/>
    <p:sldId id="286" r:id="rId13"/>
    <p:sldId id="285" r:id="rId14"/>
    <p:sldId id="287" r:id="rId15"/>
    <p:sldId id="292" r:id="rId16"/>
    <p:sldId id="288" r:id="rId17"/>
    <p:sldId id="290" r:id="rId18"/>
    <p:sldId id="293" r:id="rId19"/>
    <p:sldId id="299" r:id="rId20"/>
    <p:sldId id="306" r:id="rId21"/>
    <p:sldId id="307" r:id="rId22"/>
    <p:sldId id="308" r:id="rId23"/>
    <p:sldId id="309" r:id="rId24"/>
    <p:sldId id="310" r:id="rId25"/>
    <p:sldId id="311" r:id="rId26"/>
    <p:sldId id="315" r:id="rId27"/>
    <p:sldId id="312" r:id="rId28"/>
    <p:sldId id="313" r:id="rId29"/>
    <p:sldId id="316" r:id="rId30"/>
    <p:sldId id="317" r:id="rId31"/>
    <p:sldId id="318" r:id="rId32"/>
    <p:sldId id="319" r:id="rId33"/>
    <p:sldId id="320" r:id="rId34"/>
    <p:sldId id="321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02" r:id="rId44"/>
  </p:sldIdLst>
  <p:sldSz cx="12192000" cy="6858000"/>
  <p:notesSz cx="6858000" cy="12192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1pPr>
    <a:lvl2pPr marL="0" marR="0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2pPr>
    <a:lvl3pPr marL="0" marR="0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3pPr>
    <a:lvl4pPr marL="0" marR="0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4pPr>
    <a:lvl5pPr marL="0" marR="0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5pPr>
    <a:lvl6pPr marL="0" marR="0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6pPr>
    <a:lvl7pPr marL="0" marR="0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7pPr>
    <a:lvl8pPr marL="0" marR="0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8pPr>
    <a:lvl9pPr marL="0" marR="0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" initials="SK" lastIdx="4" clrIdx="0">
    <p:extLst>
      <p:ext uri="{19B8F6BF-5375-455C-9EA6-DF929625EA0E}">
        <p15:presenceInfo xmlns="" xmlns:p15="http://schemas.microsoft.com/office/powerpoint/2012/main" userId="S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6037" autoAdjust="0"/>
  </p:normalViewPr>
  <p:slideViewPr>
    <p:cSldViewPr>
      <p:cViewPr varScale="1">
        <p:scale>
          <a:sx n="70" d="100"/>
          <a:sy n="70" d="100"/>
        </p:scale>
        <p:origin x="-4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1056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06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j-lt"/>
        <a:ea typeface="+mj-ea"/>
        <a:cs typeface="+mj-cs"/>
      </a:defRPr>
    </a:lvl1pPr>
    <a:lvl2pPr indent="228600">
      <a:defRPr sz="1200">
        <a:latin typeface="+mj-lt"/>
        <a:ea typeface="+mj-ea"/>
        <a:cs typeface="+mj-cs"/>
      </a:defRPr>
    </a:lvl2pPr>
    <a:lvl3pPr indent="457200">
      <a:defRPr sz="1200">
        <a:latin typeface="+mj-lt"/>
        <a:ea typeface="+mj-ea"/>
        <a:cs typeface="+mj-cs"/>
      </a:defRPr>
    </a:lvl3pPr>
    <a:lvl4pPr indent="685800">
      <a:defRPr sz="1200">
        <a:latin typeface="+mj-lt"/>
        <a:ea typeface="+mj-ea"/>
        <a:cs typeface="+mj-cs"/>
      </a:defRPr>
    </a:lvl4pPr>
    <a:lvl5pPr indent="914400">
      <a:defRPr sz="1200">
        <a:latin typeface="+mj-lt"/>
        <a:ea typeface="+mj-ea"/>
        <a:cs typeface="+mj-cs"/>
      </a:defRPr>
    </a:lvl5pPr>
    <a:lvl6pPr indent="1143000">
      <a:defRPr sz="1200">
        <a:latin typeface="+mj-lt"/>
        <a:ea typeface="+mj-ea"/>
        <a:cs typeface="+mj-cs"/>
      </a:defRPr>
    </a:lvl6pPr>
    <a:lvl7pPr indent="1371600">
      <a:defRPr sz="1200">
        <a:latin typeface="+mj-lt"/>
        <a:ea typeface="+mj-ea"/>
        <a:cs typeface="+mj-cs"/>
      </a:defRPr>
    </a:lvl7pPr>
    <a:lvl8pPr indent="1600200">
      <a:defRPr sz="1200">
        <a:latin typeface="+mj-lt"/>
        <a:ea typeface="+mj-ea"/>
        <a:cs typeface="+mj-cs"/>
      </a:defRPr>
    </a:lvl8pPr>
    <a:lvl9pPr indent="1828800">
      <a:defRPr sz="1200"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3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4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Oder in einer großen Suchmaschine eurer Wahl nach KLIPS 2.0 Köln Support suchen – auf HP dann „Studierende“ anklicken!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297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3410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1551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11628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05082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66676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1384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0674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85490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84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dirty="0"/>
              <a:t>Von </a:t>
            </a:r>
            <a:r>
              <a:rPr dirty="0" err="1"/>
              <a:t>Eltern</a:t>
            </a:r>
            <a:r>
              <a:rPr dirty="0"/>
              <a:t> – </a:t>
            </a:r>
            <a:r>
              <a:rPr dirty="0" err="1"/>
              <a:t>Zettel</a:t>
            </a:r>
            <a:r>
              <a:rPr dirty="0"/>
              <a:t>/</a:t>
            </a:r>
            <a:r>
              <a:rPr dirty="0" err="1"/>
              <a:t>Laufzettel</a:t>
            </a:r>
            <a:r>
              <a:rPr dirty="0"/>
              <a:t> – </a:t>
            </a:r>
            <a:r>
              <a:rPr dirty="0" err="1"/>
              <a:t>heute</a:t>
            </a:r>
            <a:r>
              <a:rPr dirty="0"/>
              <a:t> </a:t>
            </a:r>
            <a:r>
              <a:rPr dirty="0" err="1"/>
              <a:t>erbrachte</a:t>
            </a:r>
            <a:r>
              <a:rPr dirty="0"/>
              <a:t> </a:t>
            </a:r>
            <a:r>
              <a:rPr dirty="0" err="1"/>
              <a:t>Leistungen</a:t>
            </a:r>
            <a:r>
              <a:rPr dirty="0"/>
              <a:t> online </a:t>
            </a:r>
            <a:r>
              <a:rPr dirty="0" err="1"/>
              <a:t>verbucht</a:t>
            </a:r>
            <a:r>
              <a:rPr dirty="0"/>
              <a:t>/</a:t>
            </a:r>
            <a:r>
              <a:rPr dirty="0" err="1"/>
              <a:t>dokumentiert</a:t>
            </a:r>
            <a:r>
              <a:rPr dirty="0"/>
              <a:t> – </a:t>
            </a:r>
            <a:r>
              <a:rPr dirty="0" err="1"/>
              <a:t>Anmeldung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Lehrveranstaltungen</a:t>
            </a:r>
            <a:r>
              <a:rPr dirty="0"/>
              <a:t>/</a:t>
            </a:r>
            <a:r>
              <a:rPr dirty="0" err="1"/>
              <a:t>Prüfungen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KLIPS 2.0 etc. -&gt; </a:t>
            </a:r>
            <a:r>
              <a:rPr dirty="0" err="1"/>
              <a:t>wichtig</a:t>
            </a:r>
            <a:r>
              <a:rPr dirty="0"/>
              <a:t> </a:t>
            </a:r>
            <a:r>
              <a:rPr dirty="0" err="1"/>
              <a:t>sich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der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auszukennen</a:t>
            </a:r>
            <a:r>
              <a:rPr dirty="0"/>
              <a:t>!!!!</a:t>
            </a:r>
          </a:p>
          <a:p>
            <a:pPr>
              <a:defRPr/>
            </a:pPr>
            <a:r>
              <a:rPr dirty="0" err="1"/>
              <a:t>Wahrscheinlich</a:t>
            </a:r>
            <a:r>
              <a:rPr dirty="0"/>
              <a:t> </a:t>
            </a:r>
            <a:r>
              <a:rPr dirty="0" err="1"/>
              <a:t>schon</a:t>
            </a:r>
            <a:r>
              <a:rPr dirty="0"/>
              <a:t> </a:t>
            </a:r>
            <a:r>
              <a:rPr dirty="0" err="1"/>
              <a:t>einige</a:t>
            </a:r>
            <a:r>
              <a:rPr dirty="0"/>
              <a:t>/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mehr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weniger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beschäftigt</a:t>
            </a:r>
            <a:r>
              <a:rPr dirty="0"/>
              <a:t> und </a:t>
            </a:r>
            <a:r>
              <a:rPr dirty="0" err="1"/>
              <a:t>wie</a:t>
            </a:r>
            <a:r>
              <a:rPr dirty="0"/>
              <a:t> </a:t>
            </a:r>
            <a:r>
              <a:rPr dirty="0" err="1"/>
              <a:t>genau</a:t>
            </a:r>
            <a:r>
              <a:rPr dirty="0"/>
              <a:t> die </a:t>
            </a:r>
            <a:r>
              <a:rPr dirty="0" err="1"/>
              <a:t>Plattform</a:t>
            </a:r>
            <a:r>
              <a:rPr dirty="0"/>
              <a:t> </a:t>
            </a:r>
            <a:r>
              <a:rPr dirty="0" err="1"/>
              <a:t>aussieht</a:t>
            </a:r>
            <a:r>
              <a:rPr dirty="0"/>
              <a:t> und was Sie </a:t>
            </a:r>
            <a:r>
              <a:rPr dirty="0" err="1"/>
              <a:t>dort</a:t>
            </a:r>
            <a:r>
              <a:rPr dirty="0"/>
              <a:t> </a:t>
            </a:r>
            <a:r>
              <a:rPr dirty="0" err="1"/>
              <a:t>machen</a:t>
            </a:r>
            <a:r>
              <a:rPr dirty="0"/>
              <a:t> </a:t>
            </a:r>
            <a:r>
              <a:rPr dirty="0" err="1"/>
              <a:t>können</a:t>
            </a:r>
            <a:r>
              <a:rPr dirty="0"/>
              <a:t>/</a:t>
            </a:r>
            <a:r>
              <a:rPr dirty="0" err="1"/>
              <a:t>müssen</a:t>
            </a:r>
            <a:r>
              <a:rPr dirty="0"/>
              <a:t>, </a:t>
            </a:r>
            <a:r>
              <a:rPr dirty="0" err="1"/>
              <a:t>werde</a:t>
            </a:r>
            <a:r>
              <a:rPr dirty="0"/>
              <a:t> ich </a:t>
            </a:r>
            <a:r>
              <a:rPr dirty="0" err="1"/>
              <a:t>Ihnen</a:t>
            </a:r>
            <a:r>
              <a:rPr dirty="0"/>
              <a:t> nun </a:t>
            </a:r>
            <a:r>
              <a:rPr dirty="0" err="1"/>
              <a:t>kurz</a:t>
            </a:r>
            <a:r>
              <a:rPr dirty="0"/>
              <a:t> </a:t>
            </a:r>
            <a:r>
              <a:rPr dirty="0" err="1"/>
              <a:t>vorstellen</a:t>
            </a:r>
            <a:r>
              <a:rPr dirty="0"/>
              <a:t>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09450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21403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28697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3847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19146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70991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30728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76119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01682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3489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883705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58855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40066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341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73508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28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hape 129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3341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4064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4620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623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251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idx="1"/>
          </p:nvPr>
        </p:nvSpPr>
        <p:spPr bwMode="auto">
          <a:xfrm>
            <a:off x="914400" y="1981200"/>
            <a:ext cx="10363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31850" y="1709739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31850" y="4589464"/>
            <a:ext cx="105156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914400" y="1981200"/>
            <a:ext cx="50800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365125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40317" y="1681163"/>
            <a:ext cx="515831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Textebene 1…"/>
          <p:cNvSpPr>
            <a:spLocks noGrp="1"/>
          </p:cNvSpPr>
          <p:nvPr>
            <p:ph type="body" sz="half" idx="1"/>
          </p:nvPr>
        </p:nvSpPr>
        <p:spPr bwMode="auto">
          <a:xfrm>
            <a:off x="5183716" y="987425"/>
            <a:ext cx="6172201" cy="4873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840318" y="2057400"/>
            <a:ext cx="3932767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text"/>
          <p:cNvSpPr>
            <a:spLocks noGrp="1"/>
          </p:cNvSpPr>
          <p:nvPr>
            <p:ph type="title"/>
          </p:nvPr>
        </p:nvSpPr>
        <p:spPr bwMode="auto">
          <a:xfrm>
            <a:off x="840317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half" idx="13"/>
          </p:nvPr>
        </p:nvSpPr>
        <p:spPr bwMode="auto">
          <a:xfrm>
            <a:off x="5183716" y="987425"/>
            <a:ext cx="6172201" cy="4873626"/>
          </a:xfrm>
          <a:prstGeom prst="rect">
            <a:avLst/>
          </a:prstGeom>
        </p:spPr>
        <p:txBody>
          <a:bodyPr lIns="91439" rIns="91439"/>
          <a:lstStyle/>
          <a:p>
            <a:pPr>
              <a:defRPr/>
            </a:pPr>
            <a:endParaRPr/>
          </a:p>
        </p:txBody>
      </p:sp>
      <p:sp>
        <p:nvSpPr>
          <p:cNvPr id="6" name="Textebene 1…"/>
          <p:cNvSpPr>
            <a:spLocks noGrp="1"/>
          </p:cNvSpPr>
          <p:nvPr>
            <p:ph type="body" sz="quarter" idx="1"/>
          </p:nvPr>
        </p:nvSpPr>
        <p:spPr bwMode="auto">
          <a:xfrm>
            <a:off x="840317" y="2057400"/>
            <a:ext cx="393276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  <a:lvl2pPr marL="0" indent="457200">
              <a:spcBef>
                <a:spcPts val="300"/>
              </a:spcBef>
              <a:buSzTx/>
              <a:buFontTx/>
              <a:buNone/>
              <a:defRPr sz="1600"/>
            </a:lvl2pPr>
            <a:lvl3pPr marL="0" indent="914400">
              <a:spcBef>
                <a:spcPts val="300"/>
              </a:spcBef>
              <a:buSzTx/>
              <a:buFontTx/>
              <a:buNone/>
              <a:defRPr sz="1600"/>
            </a:lvl3pPr>
            <a:lvl4pPr marL="0" indent="1371600">
              <a:spcBef>
                <a:spcPts val="300"/>
              </a:spcBef>
              <a:buSzTx/>
              <a:buFontTx/>
              <a:buNone/>
              <a:defRPr sz="1600"/>
            </a:lvl4pPr>
            <a:lvl5pPr marL="0" indent="1828800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11" cstate="print"/>
          <a:stretch/>
        </p:blipFill>
        <p:spPr bwMode="auto">
          <a:xfrm>
            <a:off x="0" y="0"/>
            <a:ext cx="12194117" cy="685958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1"/>
          <p:cNvSpPr/>
          <p:nvPr/>
        </p:nvSpPr>
        <p:spPr bwMode="auto">
          <a:xfrm>
            <a:off x="9652000" y="5791200"/>
            <a:ext cx="1727199" cy="838200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3">
                <a:lumOff val="44000"/>
              </a:schemeClr>
            </a:solidFill>
            <a:miter/>
          </a:ln>
        </p:spPr>
        <p:txBody>
          <a:bodyPr lIns="45719" rIns="45719" anchor="ctr"/>
          <a:lstStyle/>
          <a:p>
            <a:pPr>
              <a:defRPr/>
            </a:pPr>
            <a:endParaRPr/>
          </a:p>
        </p:txBody>
      </p:sp>
      <p:grpSp>
        <p:nvGrpSpPr>
          <p:cNvPr id="6" name="Group 11"/>
          <p:cNvGrpSpPr/>
          <p:nvPr/>
        </p:nvGrpSpPr>
        <p:grpSpPr bwMode="auto">
          <a:xfrm>
            <a:off x="-1" y="5715000"/>
            <a:ext cx="10972802" cy="762000"/>
            <a:chOff x="0" y="0"/>
            <a:chExt cx="10972800" cy="762000"/>
          </a:xfrm>
        </p:grpSpPr>
        <p:grpSp>
          <p:nvGrpSpPr>
            <p:cNvPr id="7" name="Picture 12"/>
            <p:cNvGrpSpPr/>
            <p:nvPr/>
          </p:nvGrpSpPr>
          <p:grpSpPr bwMode="auto">
            <a:xfrm>
              <a:off x="10160000" y="152400"/>
              <a:ext cx="812801" cy="609600"/>
              <a:chOff x="0" y="0"/>
              <a:chExt cx="812800" cy="609600"/>
            </a:xfrm>
          </p:grpSpPr>
          <p:sp>
            <p:nvSpPr>
              <p:cNvPr id="8" name="Rechteck"/>
              <p:cNvSpPr/>
              <p:nvPr/>
            </p:nvSpPr>
            <p:spPr bwMode="auto">
              <a:xfrm>
                <a:off x="0" y="0"/>
                <a:ext cx="812800" cy="60960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pic>
            <p:nvPicPr>
              <p:cNvPr id="9" name="image2.png" descr="image2.png"/>
              <p:cNvPicPr>
                <a:picLocks noChangeAspect="1"/>
              </p:cNvPicPr>
              <p:nvPr/>
            </p:nvPicPr>
            <p:blipFill>
              <a:blip r:embed="rId12" cstate="print"/>
              <a:stretch/>
            </p:blipFill>
            <p:spPr bwMode="auto">
              <a:xfrm>
                <a:off x="0" y="0"/>
                <a:ext cx="812800" cy="609600"/>
              </a:xfrm>
              <a:prstGeom prst="rect">
                <a:avLst/>
              </a:prstGeom>
              <a:ln w="12700" cap="flat">
                <a:noFill/>
                <a:miter lim="400000"/>
              </a:ln>
            </p:spPr>
          </p:pic>
        </p:grpSp>
        <p:grpSp>
          <p:nvGrpSpPr>
            <p:cNvPr id="10" name="Group 13"/>
            <p:cNvGrpSpPr/>
            <p:nvPr/>
          </p:nvGrpSpPr>
          <p:grpSpPr bwMode="auto">
            <a:xfrm>
              <a:off x="-1" y="0"/>
              <a:ext cx="10913534" cy="0"/>
              <a:chOff x="0" y="0"/>
              <a:chExt cx="10913532" cy="0"/>
            </a:xfrm>
          </p:grpSpPr>
          <p:sp>
            <p:nvSpPr>
              <p:cNvPr id="11" name="Line 14"/>
              <p:cNvSpPr/>
              <p:nvPr/>
            </p:nvSpPr>
            <p:spPr bwMode="auto">
              <a:xfrm>
                <a:off x="0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83AF23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2" name="Line 15"/>
              <p:cNvSpPr/>
              <p:nvPr/>
            </p:nvSpPr>
            <p:spPr bwMode="auto">
              <a:xfrm>
                <a:off x="15917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7D321D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3" name="Line 16"/>
              <p:cNvSpPr/>
              <p:nvPr/>
            </p:nvSpPr>
            <p:spPr bwMode="auto">
              <a:xfrm>
                <a:off x="31326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AF111D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4" name="Line 17"/>
              <p:cNvSpPr/>
              <p:nvPr/>
            </p:nvSpPr>
            <p:spPr bwMode="auto">
              <a:xfrm>
                <a:off x="46905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590F68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5" name="Line 18"/>
              <p:cNvSpPr/>
              <p:nvPr/>
            </p:nvSpPr>
            <p:spPr bwMode="auto">
              <a:xfrm>
                <a:off x="6214533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0082C6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6" name="Line 19"/>
              <p:cNvSpPr/>
              <p:nvPr/>
            </p:nvSpPr>
            <p:spPr bwMode="auto">
              <a:xfrm>
                <a:off x="77554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DBA619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  <p:sp>
            <p:nvSpPr>
              <p:cNvPr id="17" name="Line 20"/>
              <p:cNvSpPr/>
              <p:nvPr/>
            </p:nvSpPr>
            <p:spPr bwMode="auto">
              <a:xfrm>
                <a:off x="9330266" y="0"/>
                <a:ext cx="1583266" cy="0"/>
              </a:xfrm>
              <a:prstGeom prst="line">
                <a:avLst/>
              </a:prstGeom>
              <a:noFill/>
              <a:ln w="69850" cap="flat">
                <a:solidFill>
                  <a:srgbClr val="91C4EA"/>
                </a:solidFill>
                <a:prstDash val="solid"/>
                <a:round/>
              </a:ln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/>
                </a:pPr>
                <a:endParaRPr/>
              </a:p>
            </p:txBody>
          </p:sp>
        </p:grpSp>
      </p:grpSp>
      <p:sp>
        <p:nvSpPr>
          <p:cNvPr id="18" name="Titeltext"/>
          <p:cNvSpPr>
            <a:spLocks noGrp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>
              <a:defRPr/>
            </a:pPr>
            <a:r>
              <a:t>Titeltext</a:t>
            </a:r>
          </a:p>
        </p:txBody>
      </p:sp>
      <p:sp>
        <p:nvSpPr>
          <p:cNvPr id="19" name="Textebene 1…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/>
            </a:pPr>
            <a:r>
              <a:t>Textebene 1</a:t>
            </a:r>
          </a:p>
          <a:p>
            <a:pPr lvl="1">
              <a:defRPr/>
            </a:pPr>
            <a:r>
              <a:t>Textebene 2</a:t>
            </a:r>
          </a:p>
          <a:p>
            <a:pPr lvl="2">
              <a:defRPr/>
            </a:pPr>
            <a:r>
              <a:t>Textebene 3</a:t>
            </a:r>
          </a:p>
          <a:p>
            <a:pPr lvl="3">
              <a:defRPr/>
            </a:pPr>
            <a:r>
              <a:t>Textebene 4</a:t>
            </a:r>
          </a:p>
          <a:p>
            <a:pPr lvl="4">
              <a:defRPr/>
            </a:pPr>
            <a:r>
              <a:t>Textebene 5</a:t>
            </a:r>
          </a:p>
        </p:txBody>
      </p:sp>
      <p:sp>
        <p:nvSpPr>
          <p:cNvPr id="20" name="Foliennummer"/>
          <p:cNvSpPr>
            <a:spLocks noGrp="1"/>
          </p:cNvSpPr>
          <p:nvPr>
            <p:ph type="sldNum" sz="quarter" idx="2"/>
          </p:nvPr>
        </p:nvSpPr>
        <p:spPr bwMode="auto"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86CB4B4D-7CA3-9044-876B-883B54F8677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5pPr>
      <a:lvl6pPr marL="0" marR="0" indent="4572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6pPr>
      <a:lvl7pPr marL="0" marR="0" indent="9144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7pPr>
      <a:lvl8pPr marL="0" marR="0" indent="1371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8pPr>
      <a:lvl9pPr marL="0" marR="0" indent="18288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1" i="0" u="none" strike="noStrike" cap="none" spc="0">
          <a:ln>
            <a:noFill/>
          </a:ln>
          <a:solidFill>
            <a:srgbClr val="CD0921"/>
          </a:solidFill>
          <a:latin typeface="Arial"/>
          <a:ea typeface="Arial"/>
          <a:cs typeface="Arial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1pPr>
      <a:lvl2pPr marL="783771" marR="0" indent="-326571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–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2pPr>
      <a:lvl3pPr marL="1219200" marR="0" indent="-3048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-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3pPr>
      <a:lvl4pPr marL="17373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›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4pPr>
      <a:lvl5pPr marL="2194560" marR="0" indent="-36576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»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5pPr>
      <a:lvl6pPr marL="26924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6pPr>
      <a:lvl7pPr marL="31496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7pPr>
      <a:lvl8pPr marL="36068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8pPr>
      <a:lvl9pPr marL="4064000" marR="0" indent="-406400" algn="l" defTabSz="91440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Times"/>
        <a:buChar char="•"/>
        <a:defRPr sz="3200" b="1" i="0" u="none" strike="noStrike" cap="none" spc="0">
          <a:ln>
            <a:noFill/>
          </a:ln>
          <a:solidFill>
            <a:srgbClr val="2B586C"/>
          </a:solidFill>
          <a:latin typeface="Arial"/>
          <a:ea typeface="Arial"/>
          <a:cs typeface="Arial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f.uni-koeln.de/36087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lips2.uni-koeln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u="none" dirty="0"/>
              <a:t>Herzlich </a:t>
            </a:r>
            <a:r>
              <a:rPr u="none" dirty="0" err="1"/>
              <a:t>Willkommen</a:t>
            </a:r>
            <a:r>
              <a:rPr u="none" dirty="0"/>
              <a:t> </a:t>
            </a:r>
            <a:r>
              <a:rPr lang="de-DE" u="none" dirty="0"/>
              <a:t>zur Infoveranstaltung</a:t>
            </a:r>
            <a:br>
              <a:rPr lang="de-DE" u="none" dirty="0"/>
            </a:br>
            <a:r>
              <a:rPr lang="de-DE" u="none" dirty="0"/>
              <a:t>PO – Wechsel 2021</a:t>
            </a:r>
            <a:endParaRPr dirty="0"/>
          </a:p>
        </p:txBody>
      </p:sp>
      <p:sp>
        <p:nvSpPr>
          <p:cNvPr id="5" name="Untertitel 2"/>
          <p:cNvSpPr>
            <a:spLocks noGrp="1"/>
          </p:cNvSpPr>
          <p:nvPr>
            <p:ph type="subTitle" sz="quarter" idx="1"/>
          </p:nvPr>
        </p:nvSpPr>
        <p:spPr bwMode="auto"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Lehramt Kunst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endParaRPr lang="de-DE" b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17C6850A-6641-4BB4-9E1E-BCCA96264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361950"/>
            <a:ext cx="11991975" cy="6134100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="" xmlns:a16="http://schemas.microsoft.com/office/drawing/2014/main" id="{395EF95E-7BB3-48B8-A02B-343B57F45208}"/>
              </a:ext>
            </a:extLst>
          </p:cNvPr>
          <p:cNvSpPr/>
          <p:nvPr/>
        </p:nvSpPr>
        <p:spPr bwMode="auto">
          <a:xfrm>
            <a:off x="3287688" y="4653136"/>
            <a:ext cx="1800200" cy="599728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2494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endParaRPr lang="de-DE" b="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03077CAD-4FD2-4124-A58B-DBEE67713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95287"/>
            <a:ext cx="12011025" cy="6067425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="" xmlns:a16="http://schemas.microsoft.com/office/drawing/2014/main" id="{05CF6376-D031-47F3-9CA3-4CB322255BA7}"/>
              </a:ext>
            </a:extLst>
          </p:cNvPr>
          <p:cNvSpPr/>
          <p:nvPr/>
        </p:nvSpPr>
        <p:spPr bwMode="auto">
          <a:xfrm rot="2304608">
            <a:off x="8842492" y="2400003"/>
            <a:ext cx="2531763" cy="682905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5382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allgemeine Anerkennungsregeln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0147E20B-0ECC-4744-8199-A1BF9D98C023}"/>
              </a:ext>
            </a:extLst>
          </p:cNvPr>
          <p:cNvSpPr txBox="1"/>
          <p:nvPr/>
        </p:nvSpPr>
        <p:spPr bwMode="auto">
          <a:xfrm>
            <a:off x="3467708" y="3777111"/>
            <a:ext cx="5256584" cy="584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Grundschullehramt</a:t>
            </a:r>
          </a:p>
        </p:txBody>
      </p:sp>
    </p:spTree>
    <p:extLst>
      <p:ext uri="{BB962C8B-B14F-4D97-AF65-F5344CB8AC3E}">
        <p14:creationId xmlns="" xmlns:p14="http://schemas.microsoft.com/office/powerpoint/2010/main" val="177877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="" xmlns:a16="http://schemas.microsoft.com/office/drawing/2014/main" id="{1A6FD6AD-5262-4740-A05B-3F70DBDF7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1740182"/>
              </p:ext>
            </p:extLst>
          </p:nvPr>
        </p:nvGraphicFramePr>
        <p:xfrm>
          <a:off x="1055440" y="1736970"/>
          <a:ext cx="10153128" cy="3464040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3837864806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10845992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495544977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17727156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635524125"/>
                    </a:ext>
                  </a:extLst>
                </a:gridCol>
              </a:tblGrid>
              <a:tr h="343660">
                <a:tc>
                  <a:txBody>
                    <a:bodyPr/>
                    <a:lstStyle/>
                    <a:p>
                      <a:pPr algn="l">
                        <a:tabLst>
                          <a:tab pos="1847850" algn="l"/>
                          <a:tab pos="224790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 2019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4785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 2021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443603"/>
                  </a:ext>
                </a:extLst>
              </a:tr>
              <a:tr h="68732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BM 1 Künstlerisch-mediale Praxis 1 (6675BMKM01)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BM 1 Künstlerisch-mediale Praxis 1 (6675BMKM01)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9265924"/>
                  </a:ext>
                </a:extLst>
              </a:tr>
              <a:tr h="687320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7632450"/>
                  </a:ext>
                </a:extLst>
              </a:tr>
              <a:tr h="687320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1662091"/>
                  </a:ext>
                </a:extLst>
              </a:tr>
              <a:tr h="31168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3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3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1565861"/>
                  </a:ext>
                </a:extLst>
              </a:tr>
              <a:tr h="343660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4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4 (künstlerisch-mediale Praxis - Inklusion)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013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8383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AD41124C-10B5-4044-84E6-77A849E2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3831499"/>
              </p:ext>
            </p:extLst>
          </p:nvPr>
        </p:nvGraphicFramePr>
        <p:xfrm>
          <a:off x="1055440" y="1736968"/>
          <a:ext cx="10081120" cy="3269350"/>
        </p:xfrm>
        <a:graphic>
          <a:graphicData uri="http://schemas.openxmlformats.org/drawingml/2006/table">
            <a:tbl>
              <a:tblPr firstRow="1" firstCol="1" bandRow="1"/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192965197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1337350372"/>
                    </a:ext>
                  </a:extLst>
                </a:gridCol>
                <a:gridCol w="381121">
                  <a:extLst>
                    <a:ext uri="{9D8B030D-6E8A-4147-A177-3AD203B41FA5}">
                      <a16:colId xmlns="" xmlns:a16="http://schemas.microsoft.com/office/drawing/2014/main" val="2744435172"/>
                    </a:ext>
                  </a:extLst>
                </a:gridCol>
                <a:gridCol w="4227391">
                  <a:extLst>
                    <a:ext uri="{9D8B030D-6E8A-4147-A177-3AD203B41FA5}">
                      <a16:colId xmlns="" xmlns:a16="http://schemas.microsoft.com/office/drawing/2014/main" val="365696186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840996141"/>
                    </a:ext>
                  </a:extLst>
                </a:gridCol>
              </a:tblGrid>
              <a:tr h="32388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BM 2 Künstlerisch-mediale Praxis 2 (6675BMKM02) *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BM 2 Künstlerisch-mediale Praxis 2 (6675LBB2KM)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3958740"/>
                  </a:ext>
                </a:extLst>
              </a:tr>
              <a:tr h="39372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30015"/>
                  </a:ext>
                </a:extLst>
              </a:tr>
              <a:tr h="37627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3056402"/>
                  </a:ext>
                </a:extLst>
              </a:tr>
              <a:tr h="631842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1</a:t>
                      </a:r>
                    </a:p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0728498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fachpraktisch | Präsentation einer Werkreihe und Dokumentation/ Reflexion der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fachpraktisch | Präsentation einer Werkreihe und Dokumentation/ Reflexion der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7687325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3E1FDA75-CA3D-4F36-8BA3-187702A8D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2300943"/>
              </p:ext>
            </p:extLst>
          </p:nvPr>
        </p:nvGraphicFramePr>
        <p:xfrm>
          <a:off x="1055440" y="5006318"/>
          <a:ext cx="10081120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10081120">
                  <a:extLst>
                    <a:ext uri="{9D8B030D-6E8A-4147-A177-3AD203B41FA5}">
                      <a16:colId xmlns="" xmlns:a16="http://schemas.microsoft.com/office/drawing/2014/main" val="36138951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379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773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3E98BF76-8287-4235-9792-B53F09291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7865291"/>
              </p:ext>
            </p:extLst>
          </p:nvPr>
        </p:nvGraphicFramePr>
        <p:xfrm>
          <a:off x="1055440" y="1736968"/>
          <a:ext cx="10222159" cy="2954999"/>
        </p:xfrm>
        <a:graphic>
          <a:graphicData uri="http://schemas.openxmlformats.org/drawingml/2006/table">
            <a:tbl>
              <a:tblPr firstRow="1" firstCol="1" bandRow="1"/>
              <a:tblGrid>
                <a:gridCol w="4612685">
                  <a:extLst>
                    <a:ext uri="{9D8B030D-6E8A-4147-A177-3AD203B41FA5}">
                      <a16:colId xmlns="" xmlns:a16="http://schemas.microsoft.com/office/drawing/2014/main" val="1288847748"/>
                    </a:ext>
                  </a:extLst>
                </a:gridCol>
                <a:gridCol w="409516">
                  <a:extLst>
                    <a:ext uri="{9D8B030D-6E8A-4147-A177-3AD203B41FA5}">
                      <a16:colId xmlns="" xmlns:a16="http://schemas.microsoft.com/office/drawing/2014/main" val="3037538908"/>
                    </a:ext>
                  </a:extLst>
                </a:gridCol>
                <a:gridCol w="456768">
                  <a:extLst>
                    <a:ext uri="{9D8B030D-6E8A-4147-A177-3AD203B41FA5}">
                      <a16:colId xmlns="" xmlns:a16="http://schemas.microsoft.com/office/drawing/2014/main" val="1527512176"/>
                    </a:ext>
                  </a:extLst>
                </a:gridCol>
                <a:gridCol w="4328049">
                  <a:extLst>
                    <a:ext uri="{9D8B030D-6E8A-4147-A177-3AD203B41FA5}">
                      <a16:colId xmlns="" xmlns:a16="http://schemas.microsoft.com/office/drawing/2014/main" val="2057415164"/>
                    </a:ext>
                  </a:extLst>
                </a:gridCol>
                <a:gridCol w="415141">
                  <a:extLst>
                    <a:ext uri="{9D8B030D-6E8A-4147-A177-3AD203B41FA5}">
                      <a16:colId xmlns="" xmlns:a16="http://schemas.microsoft.com/office/drawing/2014/main" val="240855917"/>
                    </a:ext>
                  </a:extLst>
                </a:gridCol>
              </a:tblGrid>
              <a:tr h="676813">
                <a:tc>
                  <a:txBody>
                    <a:bodyPr/>
                    <a:lstStyle/>
                    <a:p>
                      <a:pPr algn="l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BM 3 Kunst und ihre wissenschaftlichen Grundlagen (6675BMKG00)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BM 3 Kunst und ihre wissenschaftlichen Grundlagen (6675BMKG00)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3796332"/>
                  </a:ext>
                </a:extLst>
              </a:tr>
              <a:tr h="676813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Einführung in die Kunstwissenschaft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Einführung Kunstwissenschaft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2711879"/>
                  </a:ext>
                </a:extLst>
              </a:tr>
              <a:tr h="676813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Kunstgeschichtliche Epochen/ Kunstwissenschaftliche Positionen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Kunstwissenschaftliche Positionen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8388461"/>
                  </a:ext>
                </a:extLst>
              </a:tr>
              <a:tr h="676813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833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934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317EB057-F5E4-4CF7-BBBA-A4CDEBE95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007485"/>
              </p:ext>
            </p:extLst>
          </p:nvPr>
        </p:nvGraphicFramePr>
        <p:xfrm>
          <a:off x="1055440" y="1736970"/>
          <a:ext cx="10081120" cy="3290734"/>
        </p:xfrm>
        <a:graphic>
          <a:graphicData uri="http://schemas.openxmlformats.org/drawingml/2006/table">
            <a:tbl>
              <a:tblPr firstRow="1" firstCol="1" bandRow="1"/>
              <a:tblGrid>
                <a:gridCol w="4549042">
                  <a:extLst>
                    <a:ext uri="{9D8B030D-6E8A-4147-A177-3AD203B41FA5}">
                      <a16:colId xmlns="" xmlns:a16="http://schemas.microsoft.com/office/drawing/2014/main" val="3632768206"/>
                    </a:ext>
                  </a:extLst>
                </a:gridCol>
                <a:gridCol w="403866">
                  <a:extLst>
                    <a:ext uri="{9D8B030D-6E8A-4147-A177-3AD203B41FA5}">
                      <a16:colId xmlns="" xmlns:a16="http://schemas.microsoft.com/office/drawing/2014/main" val="3943004994"/>
                    </a:ext>
                  </a:extLst>
                </a:gridCol>
                <a:gridCol w="450466">
                  <a:extLst>
                    <a:ext uri="{9D8B030D-6E8A-4147-A177-3AD203B41FA5}">
                      <a16:colId xmlns="" xmlns:a16="http://schemas.microsoft.com/office/drawing/2014/main" val="2017454423"/>
                    </a:ext>
                  </a:extLst>
                </a:gridCol>
                <a:gridCol w="4268333">
                  <a:extLst>
                    <a:ext uri="{9D8B030D-6E8A-4147-A177-3AD203B41FA5}">
                      <a16:colId xmlns="" xmlns:a16="http://schemas.microsoft.com/office/drawing/2014/main" val="2950069271"/>
                    </a:ext>
                  </a:extLst>
                </a:gridCol>
                <a:gridCol w="409413">
                  <a:extLst>
                    <a:ext uri="{9D8B030D-6E8A-4147-A177-3AD203B41FA5}">
                      <a16:colId xmlns="" xmlns:a16="http://schemas.microsoft.com/office/drawing/2014/main" val="3824724908"/>
                    </a:ext>
                  </a:extLst>
                </a:gridCol>
              </a:tblGrid>
              <a:tr h="663418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BM 4 Kunstpädagogik(6675BMKP01)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 b="1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BM 4 Kunstpädagogik  (6675LBB4KP)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4845765"/>
                  </a:ext>
                </a:extLst>
              </a:tr>
              <a:tr h="663418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Einführung in die Kunstpädagogik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Kunstpädagogik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2768839"/>
                  </a:ext>
                </a:extLst>
              </a:tr>
              <a:tr h="663418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Forschung zur ästhetischen So-zialisation, schulstufenspezifische Beson-derheiten und fachliche Grundlagen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Schulstufen-spezifische Besonderheiten und fachliche Grundlagen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013285"/>
                  </a:ext>
                </a:extLst>
              </a:tr>
              <a:tr h="663418">
                <a:tc>
                  <a:txBody>
                    <a:bodyPr/>
                    <a:lstStyle/>
                    <a:p>
                      <a:pPr algn="l"/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1</a:t>
                      </a:r>
                    </a:p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0166574"/>
                  </a:ext>
                </a:extLst>
              </a:tr>
              <a:tr h="319154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 mündlich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 mündlich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932630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25D9E86E-A537-49A6-A3D8-80A25187B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2777018"/>
              </p:ext>
            </p:extLst>
          </p:nvPr>
        </p:nvGraphicFramePr>
        <p:xfrm>
          <a:off x="1055440" y="5027704"/>
          <a:ext cx="10081120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10081120">
                  <a:extLst>
                    <a:ext uri="{9D8B030D-6E8A-4147-A177-3AD203B41FA5}">
                      <a16:colId xmlns="" xmlns:a16="http://schemas.microsoft.com/office/drawing/2014/main" val="36138951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b="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b="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379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268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FF7A681C-A491-4F55-B3A2-AD81E13CE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0397114"/>
              </p:ext>
            </p:extLst>
          </p:nvPr>
        </p:nvGraphicFramePr>
        <p:xfrm>
          <a:off x="1055440" y="1736969"/>
          <a:ext cx="10222159" cy="1802900"/>
        </p:xfrm>
        <a:graphic>
          <a:graphicData uri="http://schemas.openxmlformats.org/drawingml/2006/table">
            <a:tbl>
              <a:tblPr firstRow="1" firstCol="1" bandRow="1"/>
              <a:tblGrid>
                <a:gridCol w="4612685">
                  <a:extLst>
                    <a:ext uri="{9D8B030D-6E8A-4147-A177-3AD203B41FA5}">
                      <a16:colId xmlns="" xmlns:a16="http://schemas.microsoft.com/office/drawing/2014/main" val="805205545"/>
                    </a:ext>
                  </a:extLst>
                </a:gridCol>
                <a:gridCol w="409516">
                  <a:extLst>
                    <a:ext uri="{9D8B030D-6E8A-4147-A177-3AD203B41FA5}">
                      <a16:colId xmlns="" xmlns:a16="http://schemas.microsoft.com/office/drawing/2014/main" val="1125354134"/>
                    </a:ext>
                  </a:extLst>
                </a:gridCol>
                <a:gridCol w="456768">
                  <a:extLst>
                    <a:ext uri="{9D8B030D-6E8A-4147-A177-3AD203B41FA5}">
                      <a16:colId xmlns="" xmlns:a16="http://schemas.microsoft.com/office/drawing/2014/main" val="983182659"/>
                    </a:ext>
                  </a:extLst>
                </a:gridCol>
                <a:gridCol w="4328049">
                  <a:extLst>
                    <a:ext uri="{9D8B030D-6E8A-4147-A177-3AD203B41FA5}">
                      <a16:colId xmlns="" xmlns:a16="http://schemas.microsoft.com/office/drawing/2014/main" val="231429808"/>
                    </a:ext>
                  </a:extLst>
                </a:gridCol>
                <a:gridCol w="415141">
                  <a:extLst>
                    <a:ext uri="{9D8B030D-6E8A-4147-A177-3AD203B41FA5}">
                      <a16:colId xmlns="" xmlns:a16="http://schemas.microsoft.com/office/drawing/2014/main" val="3789190843"/>
                    </a:ext>
                  </a:extLst>
                </a:gridCol>
              </a:tblGrid>
              <a:tr h="768440">
                <a:tc>
                  <a:txBody>
                    <a:bodyPr/>
                    <a:lstStyle/>
                    <a:p>
                      <a:pPr algn="l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SM G-BA-KU-SM-1Projekt Kunst und Medien (6675SMPK00)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AM 1 Künstlerisch-mediales Projekt (6675LBA1KM)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207853"/>
                  </a:ext>
                </a:extLst>
              </a:tr>
              <a:tr h="38422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künstlerisch mediale Praxis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Künstlerisch-mediale Praxis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9450944"/>
                  </a:ext>
                </a:extLst>
              </a:tr>
              <a:tr h="38422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MAP kombinierte Prüfung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Kombinierte Prüfung (Projektpräsentation und Prüfungsgespräch)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281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573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72A502EA-B30D-49F1-938B-867033612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9785756"/>
              </p:ext>
            </p:extLst>
          </p:nvPr>
        </p:nvGraphicFramePr>
        <p:xfrm>
          <a:off x="1055440" y="1700808"/>
          <a:ext cx="10150153" cy="3586688"/>
        </p:xfrm>
        <a:graphic>
          <a:graphicData uri="http://schemas.openxmlformats.org/drawingml/2006/table">
            <a:tbl>
              <a:tblPr firstRow="1" firstCol="1" bandRow="1"/>
              <a:tblGrid>
                <a:gridCol w="4392489">
                  <a:extLst>
                    <a:ext uri="{9D8B030D-6E8A-4147-A177-3AD203B41FA5}">
                      <a16:colId xmlns="" xmlns:a16="http://schemas.microsoft.com/office/drawing/2014/main" val="1168813567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423758221"/>
                    </a:ext>
                  </a:extLst>
                </a:gridCol>
                <a:gridCol w="432047">
                  <a:extLst>
                    <a:ext uri="{9D8B030D-6E8A-4147-A177-3AD203B41FA5}">
                      <a16:colId xmlns="" xmlns:a16="http://schemas.microsoft.com/office/drawing/2014/main" val="162976373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3515695153"/>
                    </a:ext>
                  </a:extLst>
                </a:gridCol>
                <a:gridCol w="429073">
                  <a:extLst>
                    <a:ext uri="{9D8B030D-6E8A-4147-A177-3AD203B41FA5}">
                      <a16:colId xmlns="" xmlns:a16="http://schemas.microsoft.com/office/drawing/2014/main" val="1404061852"/>
                    </a:ext>
                  </a:extLst>
                </a:gridCol>
              </a:tblGrid>
              <a:tr h="4205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PO2017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PO2021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743661"/>
                  </a:ext>
                </a:extLst>
              </a:tr>
              <a:tr h="144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Kunstpa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̈dagogik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6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SoP-MA-KU-AM-1</a:t>
                      </a:r>
                      <a:r>
                        <a:rPr lang="de-DE" sz="1800" b="1" dirty="0" smtClean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|Forschungswerkstatt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6675LMAMFK)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0626199"/>
                  </a:ext>
                </a:extLst>
              </a:tr>
              <a:tr h="2389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Vorlesung 1 Ringvorlesung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Vorlesung 1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– Kunstpädagogische Positionen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3650095"/>
                  </a:ext>
                </a:extLst>
              </a:tr>
              <a:tr h="354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künstlerisch Mediale Praxis </a:t>
                      </a:r>
                      <a:r>
                        <a:rPr lang="de-DE" sz="180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aus AM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– künstlerisch-mediale Praxis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7522332"/>
                  </a:ext>
                </a:extLst>
              </a:tr>
              <a:tr h="2389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2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aus AM 1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– Didaktik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5012317"/>
                  </a:ext>
                </a:extLst>
              </a:tr>
              <a:tr h="23893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</a:t>
                      </a:r>
                      <a:r>
                        <a:rPr lang="de-DE" sz="1800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2 </a:t>
                      </a:r>
                      <a:r>
                        <a:rPr lang="de-DE" sz="1800" baseline="0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</a:t>
                      </a:r>
                      <a:r>
                        <a:rPr lang="de-DE" sz="1800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baseline="0" dirty="0" smtClean="0">
                          <a:solidFill>
                            <a:schemeClr val="tx2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aus AM 2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 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192594"/>
                  </a:ext>
                </a:extLst>
              </a:tr>
              <a:tr h="2948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1283084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mündlich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| 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mündliche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Prüfung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und Portfolio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kombiniert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fachpraktische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267070951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B16C5F58-49EA-4A01-9DA8-C43CBB0B8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9730298"/>
              </p:ext>
            </p:extLst>
          </p:nvPr>
        </p:nvGraphicFramePr>
        <p:xfrm>
          <a:off x="1055440" y="5301208"/>
          <a:ext cx="10153128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0153128">
                  <a:extLst>
                    <a:ext uri="{9D8B030D-6E8A-4147-A177-3AD203B41FA5}">
                      <a16:colId xmlns="" xmlns:a16="http://schemas.microsoft.com/office/drawing/2014/main" val="36138951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dirty="0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in AM 2 die Fachpraktische Prüfung</a:t>
                      </a:r>
                      <a:r>
                        <a:rPr lang="de-DE" sz="1800" baseline="0" dirty="0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absolviert wurde, wird diese in AM 1 anerkannt.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baseline="0" dirty="0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Die Prüfung aus AM1 Kunstpädagogik wird für das zweite Prüfungselement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79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1537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7F756E48-1734-47F3-A577-4C5B8AFA8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8363639"/>
              </p:ext>
            </p:extLst>
          </p:nvPr>
        </p:nvGraphicFramePr>
        <p:xfrm>
          <a:off x="1055440" y="1736969"/>
          <a:ext cx="10081119" cy="2772151"/>
        </p:xfrm>
        <a:graphic>
          <a:graphicData uri="http://schemas.openxmlformats.org/drawingml/2006/table">
            <a:tbl>
              <a:tblPr firstRow="1" firstCol="1" bandRow="1"/>
              <a:tblGrid>
                <a:gridCol w="4536504">
                  <a:extLst>
                    <a:ext uri="{9D8B030D-6E8A-4147-A177-3AD203B41FA5}">
                      <a16:colId xmlns="" xmlns:a16="http://schemas.microsoft.com/office/drawing/2014/main" val="3839333935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952621029"/>
                    </a:ext>
                  </a:extLst>
                </a:gridCol>
                <a:gridCol w="436951">
                  <a:extLst>
                    <a:ext uri="{9D8B030D-6E8A-4147-A177-3AD203B41FA5}">
                      <a16:colId xmlns="" xmlns:a16="http://schemas.microsoft.com/office/drawing/2014/main" val="99608356"/>
                    </a:ext>
                  </a:extLst>
                </a:gridCol>
                <a:gridCol w="4366810">
                  <a:extLst>
                    <a:ext uri="{9D8B030D-6E8A-4147-A177-3AD203B41FA5}">
                      <a16:colId xmlns="" xmlns:a16="http://schemas.microsoft.com/office/drawing/2014/main" val="2373412242"/>
                    </a:ext>
                  </a:extLst>
                </a:gridCol>
                <a:gridCol w="380814">
                  <a:extLst>
                    <a:ext uri="{9D8B030D-6E8A-4147-A177-3AD203B41FA5}">
                      <a16:colId xmlns="" xmlns:a16="http://schemas.microsoft.com/office/drawing/2014/main" val="3032634592"/>
                    </a:ext>
                  </a:extLst>
                </a:gridCol>
              </a:tblGrid>
              <a:tr h="789594">
                <a:tc>
                  <a:txBody>
                    <a:bodyPr/>
                    <a:lstStyle/>
                    <a:p>
                      <a:pPr algn="l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Gs-MEd- KU-SM1 |Kunst und ihre Bezugswissenschaften (Vertiefung) (6675KuiBw0)</a:t>
                      </a:r>
                      <a:endParaRPr lang="de-DE" sz="1800" b="1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b="1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b="1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Gs-MEd- KU-</a:t>
                      </a: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EM1</a:t>
                      </a: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|Kunst und ihre Bezugswissenschaften (Vertiefung) (6675KuiBw0)</a:t>
                      </a:r>
                      <a:endParaRPr lang="de-DE" sz="1800" b="1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b="1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1024122"/>
                  </a:ext>
                </a:extLst>
              </a:tr>
              <a:tr h="775645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Kunst- und ihre Bezugswissenschaften, inklusive Bild-wissenschaft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Kunst und ihre Bezugswissenschaften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5830924"/>
                  </a:ext>
                </a:extLst>
              </a:tr>
              <a:tr h="394797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Ausgewählte Aspekte der Kunst des 21. Jahrhunderts und ihre wissenschaftliche Reflexion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Ausgewählte Aspekte der Kunst des 21. Jhd.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7231323"/>
                  </a:ext>
                </a:extLst>
              </a:tr>
              <a:tr h="303271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075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829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22462" y="548680"/>
            <a:ext cx="103632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PO - Wechsel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1127448" y="1709986"/>
            <a:ext cx="10009112" cy="38792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Grundsätzliches</a:t>
            </a:r>
            <a:br>
              <a:rPr lang="de-DE" dirty="0"/>
            </a:br>
            <a:r>
              <a:rPr lang="de-DE" b="0" dirty="0"/>
              <a:t>- zur neuen PO</a:t>
            </a:r>
            <a:br>
              <a:rPr lang="de-DE" b="0" dirty="0"/>
            </a:br>
            <a:r>
              <a:rPr lang="de-DE" b="0" dirty="0"/>
              <a:t>- zur Anerkennung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Voraussichtlicher Zeitplan</a:t>
            </a:r>
            <a:br>
              <a:rPr lang="de-DE" dirty="0"/>
            </a:br>
            <a:endParaRPr lang="de-DE" dirty="0"/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Anerkennungsregeln	</a:t>
            </a:r>
            <a:r>
              <a:rPr lang="de-DE" b="0" dirty="0"/>
              <a:t>- Grundschule</a:t>
            </a:r>
            <a:endParaRPr lang="de-DE" dirty="0"/>
          </a:p>
          <a:p>
            <a:pPr marL="3657600" lvl="8" indent="0">
              <a:lnSpc>
                <a:spcPct val="80000"/>
              </a:lnSpc>
              <a:spcBef>
                <a:spcPts val="500"/>
              </a:spcBef>
              <a:buNone/>
              <a:defRPr sz="2300"/>
            </a:pPr>
            <a:r>
              <a:rPr lang="de-DE" b="0" dirty="0"/>
              <a:t>- Gymnasium und Gesamtschule</a:t>
            </a:r>
          </a:p>
          <a:p>
            <a:pPr marL="3657600" lvl="8" indent="0">
              <a:lnSpc>
                <a:spcPct val="80000"/>
              </a:lnSpc>
              <a:spcBef>
                <a:spcPts val="500"/>
              </a:spcBef>
              <a:buNone/>
              <a:defRPr sz="2300"/>
            </a:pPr>
            <a:r>
              <a:rPr lang="de-DE" b="0" dirty="0"/>
              <a:t>- Haupt, Real und Gesamtschule</a:t>
            </a:r>
          </a:p>
          <a:p>
            <a:pPr marL="3657600" lvl="8" indent="0">
              <a:lnSpc>
                <a:spcPct val="80000"/>
              </a:lnSpc>
              <a:spcBef>
                <a:spcPts val="500"/>
              </a:spcBef>
              <a:buNone/>
              <a:defRPr sz="2300"/>
            </a:pPr>
            <a:r>
              <a:rPr lang="de-DE" b="0" dirty="0"/>
              <a:t>- Sonderpädagogische Förderung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rPr lang="de-DE" dirty="0"/>
              <a:t>Fragerunde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allgemeine Anerkennungsregeln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0147E20B-0ECC-4744-8199-A1BF9D98C023}"/>
              </a:ext>
            </a:extLst>
          </p:cNvPr>
          <p:cNvSpPr txBox="1"/>
          <p:nvPr/>
        </p:nvSpPr>
        <p:spPr bwMode="auto">
          <a:xfrm>
            <a:off x="3467708" y="3777111"/>
            <a:ext cx="5256584" cy="584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GymGe</a:t>
            </a:r>
            <a:endParaRPr lang="de-DE" sz="32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426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="" xmlns:a16="http://schemas.microsoft.com/office/drawing/2014/main" id="{1A6FD6AD-5262-4740-A05B-3F70DBDF7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3300023"/>
              </p:ext>
            </p:extLst>
          </p:nvPr>
        </p:nvGraphicFramePr>
        <p:xfrm>
          <a:off x="1055440" y="1736970"/>
          <a:ext cx="10153128" cy="2821958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3837864806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10845992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495544977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17727156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635524125"/>
                    </a:ext>
                  </a:extLst>
                </a:gridCol>
              </a:tblGrid>
              <a:tr h="343660">
                <a:tc>
                  <a:txBody>
                    <a:bodyPr/>
                    <a:lstStyle/>
                    <a:p>
                      <a:pPr algn="l">
                        <a:tabLst>
                          <a:tab pos="1847850" algn="l"/>
                          <a:tab pos="224790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 2019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4785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 2021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443603"/>
                  </a:ext>
                </a:extLst>
              </a:tr>
              <a:tr h="668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GyGe-BA-KUBM-1 | Künstlerisch-mediale Praxis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GyGe-BA-KUBM-1 | Künstlerisch-mediale Praxis 1 (6675BMKM01)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9265924"/>
                  </a:ext>
                </a:extLst>
              </a:tr>
              <a:tr h="34075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7632450"/>
                  </a:ext>
                </a:extLst>
              </a:tr>
              <a:tr h="37351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1662091"/>
                  </a:ext>
                </a:extLst>
              </a:tr>
              <a:tr h="31168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3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3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1565861"/>
                  </a:ext>
                </a:extLst>
              </a:tr>
              <a:tr h="343660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4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4 (künstlerisch-mediale Praxis - Inklusion)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013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0874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AD41124C-10B5-4044-84E6-77A849E2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0493448"/>
              </p:ext>
            </p:extLst>
          </p:nvPr>
        </p:nvGraphicFramePr>
        <p:xfrm>
          <a:off x="1055440" y="1736968"/>
          <a:ext cx="10081120" cy="3167750"/>
        </p:xfrm>
        <a:graphic>
          <a:graphicData uri="http://schemas.openxmlformats.org/drawingml/2006/table">
            <a:tbl>
              <a:tblPr firstRow="1" firstCol="1" bandRow="1"/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192965197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1337350372"/>
                    </a:ext>
                  </a:extLst>
                </a:gridCol>
                <a:gridCol w="381121">
                  <a:extLst>
                    <a:ext uri="{9D8B030D-6E8A-4147-A177-3AD203B41FA5}">
                      <a16:colId xmlns="" xmlns:a16="http://schemas.microsoft.com/office/drawing/2014/main" val="2744435172"/>
                    </a:ext>
                  </a:extLst>
                </a:gridCol>
                <a:gridCol w="4227391">
                  <a:extLst>
                    <a:ext uri="{9D8B030D-6E8A-4147-A177-3AD203B41FA5}">
                      <a16:colId xmlns="" xmlns:a16="http://schemas.microsoft.com/office/drawing/2014/main" val="365696186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840996141"/>
                    </a:ext>
                  </a:extLst>
                </a:gridCol>
              </a:tblGrid>
              <a:tr h="323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GyGe-BA-KUBM-2 | Künstlerisch-mediale Praxis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GyGe-BA-KUBM-2 |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Künstlerisch-mediale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Praxis 2 (6675LBB2KM)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3958740"/>
                  </a:ext>
                </a:extLst>
              </a:tr>
              <a:tr h="39372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30015"/>
                  </a:ext>
                </a:extLst>
              </a:tr>
              <a:tr h="37627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3056402"/>
                  </a:ext>
                </a:extLst>
              </a:tr>
              <a:tr h="631842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3 Portfolioseminar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1</a:t>
                      </a:r>
                    </a:p>
                    <a:p>
                      <a:pPr algn="l"/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0728498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fachpraktisch | Präsentation einer Werkreihe und Dokumentation/ Reflexion der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fachpraktisch | Präsentation einer Werkreihe und Dokumentation/ Reflexion der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7687325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B16C5F58-49EA-4A01-9DA8-C43CBB0B8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9730298"/>
              </p:ext>
            </p:extLst>
          </p:nvPr>
        </p:nvGraphicFramePr>
        <p:xfrm>
          <a:off x="1055440" y="4904718"/>
          <a:ext cx="10081120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10081120">
                  <a:extLst>
                    <a:ext uri="{9D8B030D-6E8A-4147-A177-3AD203B41FA5}">
                      <a16:colId xmlns="" xmlns:a16="http://schemas.microsoft.com/office/drawing/2014/main" val="36138951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379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838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="" xmlns:a16="http://schemas.microsoft.com/office/drawing/2014/main" id="{6F18C18B-72E4-4D10-89D7-29B44DBD8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483698"/>
              </p:ext>
            </p:extLst>
          </p:nvPr>
        </p:nvGraphicFramePr>
        <p:xfrm>
          <a:off x="1055440" y="1736969"/>
          <a:ext cx="10222159" cy="2914881"/>
        </p:xfrm>
        <a:graphic>
          <a:graphicData uri="http://schemas.openxmlformats.org/drawingml/2006/table">
            <a:tbl>
              <a:tblPr firstRow="1" firstCol="1" bandRow="1"/>
              <a:tblGrid>
                <a:gridCol w="4660469">
                  <a:extLst>
                    <a:ext uri="{9D8B030D-6E8A-4147-A177-3AD203B41FA5}">
                      <a16:colId xmlns="" xmlns:a16="http://schemas.microsoft.com/office/drawing/2014/main" val="2186968116"/>
                    </a:ext>
                  </a:extLst>
                </a:gridCol>
                <a:gridCol w="413154">
                  <a:extLst>
                    <a:ext uri="{9D8B030D-6E8A-4147-A177-3AD203B41FA5}">
                      <a16:colId xmlns="" xmlns:a16="http://schemas.microsoft.com/office/drawing/2014/main" val="500281534"/>
                    </a:ext>
                  </a:extLst>
                </a:gridCol>
                <a:gridCol w="404073">
                  <a:extLst>
                    <a:ext uri="{9D8B030D-6E8A-4147-A177-3AD203B41FA5}">
                      <a16:colId xmlns="" xmlns:a16="http://schemas.microsoft.com/office/drawing/2014/main" val="4132354180"/>
                    </a:ext>
                  </a:extLst>
                </a:gridCol>
                <a:gridCol w="4331309">
                  <a:extLst>
                    <a:ext uri="{9D8B030D-6E8A-4147-A177-3AD203B41FA5}">
                      <a16:colId xmlns="" xmlns:a16="http://schemas.microsoft.com/office/drawing/2014/main" val="1058751910"/>
                    </a:ext>
                  </a:extLst>
                </a:gridCol>
                <a:gridCol w="413154">
                  <a:extLst>
                    <a:ext uri="{9D8B030D-6E8A-4147-A177-3AD203B41FA5}">
                      <a16:colId xmlns="" xmlns:a16="http://schemas.microsoft.com/office/drawing/2014/main" val="1953267685"/>
                    </a:ext>
                  </a:extLst>
                </a:gridCol>
              </a:tblGrid>
              <a:tr h="704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GyGe-BA-KUBM-3 | Kunst und ihre wissenschaftlichen Grundlagen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GyGe-BA-KUBM-3 | Kunst und ihre wissenschaftlichen Grundlagen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7596914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Einführung in die Kunstwissenschaft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Einführung Kunstwissenschaft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672665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Kunstgeschichtliche Epochen / Kunstwissenschaftliche Positionen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Kunstgeschichte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1140021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Ausgewählte Aspekte der Kunst des 20./21. Jahrhunderts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– 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Kunstwissenschaftliche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Aspekte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4017228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87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138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42761392-9F5D-407B-974A-C68B63A28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6656625"/>
              </p:ext>
            </p:extLst>
          </p:nvPr>
        </p:nvGraphicFramePr>
        <p:xfrm>
          <a:off x="1055440" y="1736969"/>
          <a:ext cx="10081120" cy="3885959"/>
        </p:xfrm>
        <a:graphic>
          <a:graphicData uri="http://schemas.openxmlformats.org/drawingml/2006/table">
            <a:tbl>
              <a:tblPr firstRow="1" firstCol="1" bandRow="1"/>
              <a:tblGrid>
                <a:gridCol w="4596166">
                  <a:extLst>
                    <a:ext uri="{9D8B030D-6E8A-4147-A177-3AD203B41FA5}">
                      <a16:colId xmlns="" xmlns:a16="http://schemas.microsoft.com/office/drawing/2014/main" val="3473500739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3859113495"/>
                    </a:ext>
                  </a:extLst>
                </a:gridCol>
                <a:gridCol w="398498">
                  <a:extLst>
                    <a:ext uri="{9D8B030D-6E8A-4147-A177-3AD203B41FA5}">
                      <a16:colId xmlns="" xmlns:a16="http://schemas.microsoft.com/office/drawing/2014/main" val="3481535384"/>
                    </a:ext>
                  </a:extLst>
                </a:gridCol>
                <a:gridCol w="4271548">
                  <a:extLst>
                    <a:ext uri="{9D8B030D-6E8A-4147-A177-3AD203B41FA5}">
                      <a16:colId xmlns="" xmlns:a16="http://schemas.microsoft.com/office/drawing/2014/main" val="3240592469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3276791985"/>
                    </a:ext>
                  </a:extLst>
                </a:gridCol>
              </a:tblGrid>
              <a:tr h="6391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GyGe-BA-KUBM-4 | Kunstpädagogik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GyGe-BA-KUBM-4 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|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Kunstpädagogik (6675LBB4KP)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827873"/>
                  </a:ext>
                </a:extLst>
              </a:tr>
              <a:tr h="319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Einführung in die Kunstpädagogik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Einführung Kunstpädagogik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4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5111378"/>
                  </a:ext>
                </a:extLst>
              </a:tr>
              <a:tr h="576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Kunstwissenschaft im Horizont ihrer Vermittlung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Schulstufen-spezifische Besonderheiten und fachliche Grundlagen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7885378"/>
                  </a:ext>
                </a:extLst>
              </a:tr>
              <a:tr h="843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Forschung zur ästhetischen Sozialisation, schulstufenspezifische Besonderheiten und fachliche Grundlagen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3 - Kunstwissenschaft im Horizont von Bildung und Vermittlung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3454839"/>
                  </a:ext>
                </a:extLst>
              </a:tr>
              <a:tr h="31956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4 Portfolioseminar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2706378"/>
                  </a:ext>
                </a:extLst>
              </a:tr>
              <a:tr h="3195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2700465"/>
                  </a:ext>
                </a:extLst>
              </a:tr>
              <a:tr h="319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 (Textkörper)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568315"/>
                  </a:ext>
                </a:extLst>
              </a:tr>
              <a:tr h="319566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4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82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4434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14AAD03E-606B-4F71-BD73-A333A2700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731186"/>
              </p:ext>
            </p:extLst>
          </p:nvPr>
        </p:nvGraphicFramePr>
        <p:xfrm>
          <a:off x="1055440" y="1736968"/>
          <a:ext cx="10081120" cy="3924278"/>
        </p:xfrm>
        <a:graphic>
          <a:graphicData uri="http://schemas.openxmlformats.org/drawingml/2006/table">
            <a:tbl>
              <a:tblPr firstRow="1" firstCol="1" bandRow="1"/>
              <a:tblGrid>
                <a:gridCol w="4596166">
                  <a:extLst>
                    <a:ext uri="{9D8B030D-6E8A-4147-A177-3AD203B41FA5}">
                      <a16:colId xmlns="" xmlns:a16="http://schemas.microsoft.com/office/drawing/2014/main" val="2412073717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2872318818"/>
                    </a:ext>
                  </a:extLst>
                </a:gridCol>
                <a:gridCol w="398498">
                  <a:extLst>
                    <a:ext uri="{9D8B030D-6E8A-4147-A177-3AD203B41FA5}">
                      <a16:colId xmlns="" xmlns:a16="http://schemas.microsoft.com/office/drawing/2014/main" val="1736505585"/>
                    </a:ext>
                  </a:extLst>
                </a:gridCol>
                <a:gridCol w="4271548">
                  <a:extLst>
                    <a:ext uri="{9D8B030D-6E8A-4147-A177-3AD203B41FA5}">
                      <a16:colId xmlns="" xmlns:a16="http://schemas.microsoft.com/office/drawing/2014/main" val="3716343259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580780031"/>
                    </a:ext>
                  </a:extLst>
                </a:gridCol>
              </a:tblGrid>
              <a:tr h="654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GyGe-BA-KU-AM-1 | Künstlerisch-mediales Projekt 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15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GyGe-BA-KU-AM-1 | Künstlerisch-mediales Projekt (6675LBA1KM)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15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396416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Kunstwissenschaft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9995242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7173986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9752873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4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4 -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978317"/>
                  </a:ext>
                </a:extLst>
              </a:tr>
              <a:tr h="32702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5 Projektportfolio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7969723"/>
                  </a:ext>
                </a:extLst>
              </a:tr>
              <a:tr h="3270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21498"/>
                  </a:ext>
                </a:extLst>
              </a:tr>
              <a:tr h="9810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fachpraktisch | Präsentation einer Projektarbeit in Form eines Portfolios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fachpraktisch | Präsentation einer Projektarbeit in Form eines Portfolios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5491272"/>
                  </a:ext>
                </a:extLst>
              </a:tr>
              <a:tr h="327023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5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79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380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14AAD03E-606B-4F71-BD73-A333A2700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1272667"/>
              </p:ext>
            </p:extLst>
          </p:nvPr>
        </p:nvGraphicFramePr>
        <p:xfrm>
          <a:off x="1055440" y="1736968"/>
          <a:ext cx="10081120" cy="3006715"/>
        </p:xfrm>
        <a:graphic>
          <a:graphicData uri="http://schemas.openxmlformats.org/drawingml/2006/table">
            <a:tbl>
              <a:tblPr firstRow="1" firstCol="1" bandRow="1"/>
              <a:tblGrid>
                <a:gridCol w="4596166">
                  <a:extLst>
                    <a:ext uri="{9D8B030D-6E8A-4147-A177-3AD203B41FA5}">
                      <a16:colId xmlns="" xmlns:a16="http://schemas.microsoft.com/office/drawing/2014/main" val="2412073717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2872318818"/>
                    </a:ext>
                  </a:extLst>
                </a:gridCol>
                <a:gridCol w="398498">
                  <a:extLst>
                    <a:ext uri="{9D8B030D-6E8A-4147-A177-3AD203B41FA5}">
                      <a16:colId xmlns="" xmlns:a16="http://schemas.microsoft.com/office/drawing/2014/main" val="1736505585"/>
                    </a:ext>
                  </a:extLst>
                </a:gridCol>
                <a:gridCol w="4271548">
                  <a:extLst>
                    <a:ext uri="{9D8B030D-6E8A-4147-A177-3AD203B41FA5}">
                      <a16:colId xmlns="" xmlns:a16="http://schemas.microsoft.com/office/drawing/2014/main" val="3716343259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580780031"/>
                    </a:ext>
                  </a:extLst>
                </a:gridCol>
              </a:tblGrid>
              <a:tr h="4678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GyGe-BA-KU-AM-2 | Projekt Kunst und Medien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GyGe-BA-KU-AM-2 | </a:t>
                      </a: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Forschungsprojekt Kunst im Kontext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396416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Kunst im Kontext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9995242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Kunst- und Medienwissenschaft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Kunst im Kontext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7173986"/>
                  </a:ext>
                </a:extLst>
              </a:tr>
              <a:tr h="32702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Portfolioarbeit Kunst und Medien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9752873"/>
                  </a:ext>
                </a:extLst>
              </a:tr>
              <a:tr h="3270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978317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kombinierte Prüfung I Präsentation und Reflexion der Projektarbeit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kombiniert | Präsentation und Reflexion der </a:t>
                      </a: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forschenden</a:t>
                      </a: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Projektarbeit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7969723"/>
                  </a:ext>
                </a:extLst>
              </a:tr>
              <a:tr h="327023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2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0419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="" xmlns:a16="http://schemas.microsoft.com/office/drawing/2014/main" id="{72A502EA-B30D-49F1-938B-867033612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2995924"/>
              </p:ext>
            </p:extLst>
          </p:nvPr>
        </p:nvGraphicFramePr>
        <p:xfrm>
          <a:off x="1127447" y="1556792"/>
          <a:ext cx="10150153" cy="3505442"/>
        </p:xfrm>
        <a:graphic>
          <a:graphicData uri="http://schemas.openxmlformats.org/drawingml/2006/table">
            <a:tbl>
              <a:tblPr firstRow="1" firstCol="1" bandRow="1"/>
              <a:tblGrid>
                <a:gridCol w="4392489">
                  <a:extLst>
                    <a:ext uri="{9D8B030D-6E8A-4147-A177-3AD203B41FA5}">
                      <a16:colId xmlns="" xmlns:a16="http://schemas.microsoft.com/office/drawing/2014/main" val="1168813567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423758221"/>
                    </a:ext>
                  </a:extLst>
                </a:gridCol>
                <a:gridCol w="432047">
                  <a:extLst>
                    <a:ext uri="{9D8B030D-6E8A-4147-A177-3AD203B41FA5}">
                      <a16:colId xmlns="" xmlns:a16="http://schemas.microsoft.com/office/drawing/2014/main" val="162976373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3515695153"/>
                    </a:ext>
                  </a:extLst>
                </a:gridCol>
                <a:gridCol w="429073">
                  <a:extLst>
                    <a:ext uri="{9D8B030D-6E8A-4147-A177-3AD203B41FA5}">
                      <a16:colId xmlns="" xmlns:a16="http://schemas.microsoft.com/office/drawing/2014/main" val="140406185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PO2015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PO2021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743661"/>
                  </a:ext>
                </a:extLst>
              </a:tr>
              <a:tr h="339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GyGe-MEd-KU-AM-1 Kunstpädagogik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GyGe-MEd-KU-AM-1 Kunstpädagogik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0626199"/>
                  </a:ext>
                </a:extLst>
              </a:tr>
              <a:tr h="2389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Vorlesung 1 Ringvorlesung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Vorlesung 1 - Kunstpädagogische Positionen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3650095"/>
                  </a:ext>
                </a:extLst>
              </a:tr>
              <a:tr h="354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Fachdidaktik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 – Diskurs Kunstpädagogik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7522332"/>
                  </a:ext>
                </a:extLst>
              </a:tr>
              <a:tr h="23893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Portfolioseminar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de-DE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 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5012317"/>
                  </a:ext>
                </a:extLst>
              </a:tr>
              <a:tr h="2389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192594"/>
                  </a:ext>
                </a:extLst>
              </a:tr>
              <a:tr h="477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mündlich | mündliche Prüfung (MHB:kombinierte Prüfung: Mündliche Prüfung und Portfolio)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mündlich | mündliche Prüfung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1283084"/>
                  </a:ext>
                </a:extLst>
              </a:tr>
              <a:tr h="34288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707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7242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9ABC44A5-A1CD-4358-9E30-92AF01DDF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1901075"/>
              </p:ext>
            </p:extLst>
          </p:nvPr>
        </p:nvGraphicFramePr>
        <p:xfrm>
          <a:off x="1055440" y="1736969"/>
          <a:ext cx="10081119" cy="3055854"/>
        </p:xfrm>
        <a:graphic>
          <a:graphicData uri="http://schemas.openxmlformats.org/drawingml/2006/table">
            <a:tbl>
              <a:tblPr firstRow="1" firstCol="1" bandRow="1"/>
              <a:tblGrid>
                <a:gridCol w="4460808">
                  <a:extLst>
                    <a:ext uri="{9D8B030D-6E8A-4147-A177-3AD203B41FA5}">
                      <a16:colId xmlns="" xmlns:a16="http://schemas.microsoft.com/office/drawing/2014/main" val="1153910847"/>
                    </a:ext>
                  </a:extLst>
                </a:gridCol>
                <a:gridCol w="350039">
                  <a:extLst>
                    <a:ext uri="{9D8B030D-6E8A-4147-A177-3AD203B41FA5}">
                      <a16:colId xmlns="" xmlns:a16="http://schemas.microsoft.com/office/drawing/2014/main" val="684314133"/>
                    </a:ext>
                  </a:extLst>
                </a:gridCol>
                <a:gridCol w="459425">
                  <a:extLst>
                    <a:ext uri="{9D8B030D-6E8A-4147-A177-3AD203B41FA5}">
                      <a16:colId xmlns="" xmlns:a16="http://schemas.microsoft.com/office/drawing/2014/main" val="3118465795"/>
                    </a:ext>
                  </a:extLst>
                </a:gridCol>
                <a:gridCol w="4460808">
                  <a:extLst>
                    <a:ext uri="{9D8B030D-6E8A-4147-A177-3AD203B41FA5}">
                      <a16:colId xmlns="" xmlns:a16="http://schemas.microsoft.com/office/drawing/2014/main" val="57109643"/>
                    </a:ext>
                  </a:extLst>
                </a:gridCol>
                <a:gridCol w="350039">
                  <a:extLst>
                    <a:ext uri="{9D8B030D-6E8A-4147-A177-3AD203B41FA5}">
                      <a16:colId xmlns="" xmlns:a16="http://schemas.microsoft.com/office/drawing/2014/main" val="3585029254"/>
                    </a:ext>
                  </a:extLst>
                </a:gridCol>
              </a:tblGrid>
              <a:tr h="9392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GyGe-MEd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- KU-AM-2 | Vertiefung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künstlerisch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- medialer Praxis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6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GyGe-MEd- KU-AM-2 | Vertiefung künstlerisch - medialer Praxis (6675LMA2VP)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047694"/>
                  </a:ext>
                </a:extLst>
              </a:tr>
              <a:tr h="313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 Praxis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8417742"/>
                  </a:ext>
                </a:extLst>
              </a:tr>
              <a:tr h="313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Kunsttheorie </a:t>
                      </a: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aus AM1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774050"/>
                  </a:ext>
                </a:extLst>
              </a:tr>
              <a:tr h="31310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de-DE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9451895"/>
                  </a:ext>
                </a:extLst>
              </a:tr>
              <a:tr h="313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8432594"/>
                  </a:ext>
                </a:extLst>
              </a:tr>
              <a:tr h="5510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praktisch | Präsentation einer fachpraktischen Arbeit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praktisch | Präsentation einer fachpraktischen Arbeit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0920152"/>
                  </a:ext>
                </a:extLst>
              </a:tr>
              <a:tr h="31310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</a:t>
                      </a:r>
                      <a:r>
                        <a:rPr lang="de-DE" sz="1800" dirty="0" err="1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</a:t>
                      </a:r>
                      <a:r>
                        <a:rPr lang="de-DE" sz="1800" dirty="0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absolviert </a:t>
                      </a: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895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2303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allgemeine Anerkennungsregeln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0147E20B-0ECC-4744-8199-A1BF9D98C023}"/>
              </a:ext>
            </a:extLst>
          </p:cNvPr>
          <p:cNvSpPr txBox="1"/>
          <p:nvPr/>
        </p:nvSpPr>
        <p:spPr bwMode="auto">
          <a:xfrm>
            <a:off x="3467708" y="3777111"/>
            <a:ext cx="5256584" cy="584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HRSGe</a:t>
            </a:r>
            <a:endParaRPr lang="de-DE" sz="32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Grundsätzliches</a:t>
            </a:r>
            <a:br>
              <a:rPr lang="de-DE" dirty="0"/>
            </a:b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2680E62F-7E80-4C51-B059-1BD380A3F4A2}"/>
              </a:ext>
            </a:extLst>
          </p:cNvPr>
          <p:cNvSpPr txBox="1"/>
          <p:nvPr/>
        </p:nvSpPr>
        <p:spPr bwMode="auto">
          <a:xfrm>
            <a:off x="3683732" y="3429000"/>
            <a:ext cx="4824536" cy="1477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Die PPP und weitere Infos werden bis ende Juli auf der Website des SSC Kunst Musik zur Verfügung gestellt:</a:t>
            </a:r>
          </a:p>
          <a:p>
            <a:r>
              <a:rPr lang="de-DE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https://www.hf.uni-koeln.de/36087</a:t>
            </a:r>
            <a:r>
              <a:rPr lang="de-DE" dirty="0">
                <a:solidFill>
                  <a:schemeClr val="tx2"/>
                </a:solidFill>
              </a:rPr>
              <a:t> oder über eine Suchmaschine: „SSC Kunst Musik Köln“</a:t>
            </a:r>
          </a:p>
        </p:txBody>
      </p:sp>
    </p:spTree>
    <p:extLst>
      <p:ext uri="{BB962C8B-B14F-4D97-AF65-F5344CB8AC3E}">
        <p14:creationId xmlns="" xmlns:p14="http://schemas.microsoft.com/office/powerpoint/2010/main" val="3027834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="" xmlns:a16="http://schemas.microsoft.com/office/drawing/2014/main" id="{1A6FD6AD-5262-4740-A05B-3F70DBDF7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2837835"/>
              </p:ext>
            </p:extLst>
          </p:nvPr>
        </p:nvGraphicFramePr>
        <p:xfrm>
          <a:off x="1055440" y="1736970"/>
          <a:ext cx="10153128" cy="2749950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3837864806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10845992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495544977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17727156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635524125"/>
                    </a:ext>
                  </a:extLst>
                </a:gridCol>
              </a:tblGrid>
              <a:tr h="343660">
                <a:tc>
                  <a:txBody>
                    <a:bodyPr/>
                    <a:lstStyle/>
                    <a:p>
                      <a:pPr algn="l">
                        <a:tabLst>
                          <a:tab pos="1847850" algn="l"/>
                          <a:tab pos="224790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 2019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4785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 2021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443603"/>
                  </a:ext>
                </a:extLst>
              </a:tr>
              <a:tr h="59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HRGe-BA-KUBM-1 |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Künstlerisch-mediale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Praxis 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HRGe-BA-KUBM-1 |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Künstlerisch-mediale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Praxis 1 (6675BMKM01)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9265924"/>
                  </a:ext>
                </a:extLst>
              </a:tr>
              <a:tr h="34075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7632450"/>
                  </a:ext>
                </a:extLst>
              </a:tr>
              <a:tr h="37351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1662091"/>
                  </a:ext>
                </a:extLst>
              </a:tr>
              <a:tr h="31168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3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3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1565861"/>
                  </a:ext>
                </a:extLst>
              </a:tr>
              <a:tr h="343660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4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4 (künstlerisch-mediale Praxis - Inklusion)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013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813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AD41124C-10B5-4044-84E6-77A849E2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5406494"/>
              </p:ext>
            </p:extLst>
          </p:nvPr>
        </p:nvGraphicFramePr>
        <p:xfrm>
          <a:off x="1055440" y="1736968"/>
          <a:ext cx="10081120" cy="3167750"/>
        </p:xfrm>
        <a:graphic>
          <a:graphicData uri="http://schemas.openxmlformats.org/drawingml/2006/table">
            <a:tbl>
              <a:tblPr firstRow="1" firstCol="1" bandRow="1"/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192965197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1337350372"/>
                    </a:ext>
                  </a:extLst>
                </a:gridCol>
                <a:gridCol w="381121">
                  <a:extLst>
                    <a:ext uri="{9D8B030D-6E8A-4147-A177-3AD203B41FA5}">
                      <a16:colId xmlns="" xmlns:a16="http://schemas.microsoft.com/office/drawing/2014/main" val="2744435172"/>
                    </a:ext>
                  </a:extLst>
                </a:gridCol>
                <a:gridCol w="4227391">
                  <a:extLst>
                    <a:ext uri="{9D8B030D-6E8A-4147-A177-3AD203B41FA5}">
                      <a16:colId xmlns="" xmlns:a16="http://schemas.microsoft.com/office/drawing/2014/main" val="365696186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840996141"/>
                    </a:ext>
                  </a:extLst>
                </a:gridCol>
              </a:tblGrid>
              <a:tr h="323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HRGe-BA-KUBM-2 | Künstlerisch-mediale Praxis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HRGe-BA-KUBM-1 | Künstlerisch-mediale Praxis 2 (6675LBB2KM)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3958740"/>
                  </a:ext>
                </a:extLst>
              </a:tr>
              <a:tr h="39372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30015"/>
                  </a:ext>
                </a:extLst>
              </a:tr>
              <a:tr h="37627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3056402"/>
                  </a:ext>
                </a:extLst>
              </a:tr>
              <a:tr h="631842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3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1</a:t>
                      </a:r>
                    </a:p>
                    <a:p>
                      <a:pPr algn="l"/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0728498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fachpraktisch | Präsentation einer Werkreihe und Dokumentation/ Reflexion der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fachpraktisch | Präsentation einer Werkreihe und Dokumentation/ Reflexion der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7687325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B16C5F58-49EA-4A01-9DA8-C43CBB0B8C19}"/>
              </a:ext>
            </a:extLst>
          </p:cNvPr>
          <p:cNvGraphicFramePr>
            <a:graphicFrameLocks noGrp="1"/>
          </p:cNvGraphicFramePr>
          <p:nvPr/>
        </p:nvGraphicFramePr>
        <p:xfrm>
          <a:off x="1055440" y="4904718"/>
          <a:ext cx="10081120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10081120">
                  <a:extLst>
                    <a:ext uri="{9D8B030D-6E8A-4147-A177-3AD203B41FA5}">
                      <a16:colId xmlns="" xmlns:a16="http://schemas.microsoft.com/office/drawing/2014/main" val="36138951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379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9715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="" xmlns:a16="http://schemas.microsoft.com/office/drawing/2014/main" id="{6F18C18B-72E4-4D10-89D7-29B44DBD8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1275321"/>
              </p:ext>
            </p:extLst>
          </p:nvPr>
        </p:nvGraphicFramePr>
        <p:xfrm>
          <a:off x="1055440" y="1736969"/>
          <a:ext cx="10222159" cy="2914881"/>
        </p:xfrm>
        <a:graphic>
          <a:graphicData uri="http://schemas.openxmlformats.org/drawingml/2006/table">
            <a:tbl>
              <a:tblPr firstRow="1" firstCol="1" bandRow="1"/>
              <a:tblGrid>
                <a:gridCol w="4660469">
                  <a:extLst>
                    <a:ext uri="{9D8B030D-6E8A-4147-A177-3AD203B41FA5}">
                      <a16:colId xmlns="" xmlns:a16="http://schemas.microsoft.com/office/drawing/2014/main" val="2186968116"/>
                    </a:ext>
                  </a:extLst>
                </a:gridCol>
                <a:gridCol w="413154">
                  <a:extLst>
                    <a:ext uri="{9D8B030D-6E8A-4147-A177-3AD203B41FA5}">
                      <a16:colId xmlns="" xmlns:a16="http://schemas.microsoft.com/office/drawing/2014/main" val="500281534"/>
                    </a:ext>
                  </a:extLst>
                </a:gridCol>
                <a:gridCol w="404073">
                  <a:extLst>
                    <a:ext uri="{9D8B030D-6E8A-4147-A177-3AD203B41FA5}">
                      <a16:colId xmlns="" xmlns:a16="http://schemas.microsoft.com/office/drawing/2014/main" val="4132354180"/>
                    </a:ext>
                  </a:extLst>
                </a:gridCol>
                <a:gridCol w="4331309">
                  <a:extLst>
                    <a:ext uri="{9D8B030D-6E8A-4147-A177-3AD203B41FA5}">
                      <a16:colId xmlns="" xmlns:a16="http://schemas.microsoft.com/office/drawing/2014/main" val="1058751910"/>
                    </a:ext>
                  </a:extLst>
                </a:gridCol>
                <a:gridCol w="413154">
                  <a:extLst>
                    <a:ext uri="{9D8B030D-6E8A-4147-A177-3AD203B41FA5}">
                      <a16:colId xmlns="" xmlns:a16="http://schemas.microsoft.com/office/drawing/2014/main" val="1953267685"/>
                    </a:ext>
                  </a:extLst>
                </a:gridCol>
              </a:tblGrid>
              <a:tr h="704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HRGe-BA-KUBM-3 | Kunst und ihre wissenschaftlichen Grundlagen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HRGe-BA-KUBM-3 | Kunst und ihre wissenschaftlichen Grundlagen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7596914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Einführung in die Kunstwissenschaft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Einführung Kunstwissenschaft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672665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Kunstgeschichtliche Epochen / Kunstwissenschaftliche Positionen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Kunstgeschichte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1140021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Ausgewählte Aspekte der Kunst des 20./21. Jahrhunderts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3 - Kunstwissenschaftliche Positionen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4017228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87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9778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42761392-9F5D-407B-974A-C68B63A28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0011601"/>
              </p:ext>
            </p:extLst>
          </p:nvPr>
        </p:nvGraphicFramePr>
        <p:xfrm>
          <a:off x="1055440" y="1736969"/>
          <a:ext cx="10081120" cy="3402343"/>
        </p:xfrm>
        <a:graphic>
          <a:graphicData uri="http://schemas.openxmlformats.org/drawingml/2006/table">
            <a:tbl>
              <a:tblPr firstRow="1" firstCol="1" bandRow="1"/>
              <a:tblGrid>
                <a:gridCol w="4596166">
                  <a:extLst>
                    <a:ext uri="{9D8B030D-6E8A-4147-A177-3AD203B41FA5}">
                      <a16:colId xmlns="" xmlns:a16="http://schemas.microsoft.com/office/drawing/2014/main" val="3473500739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3859113495"/>
                    </a:ext>
                  </a:extLst>
                </a:gridCol>
                <a:gridCol w="398498">
                  <a:extLst>
                    <a:ext uri="{9D8B030D-6E8A-4147-A177-3AD203B41FA5}">
                      <a16:colId xmlns="" xmlns:a16="http://schemas.microsoft.com/office/drawing/2014/main" val="3481535384"/>
                    </a:ext>
                  </a:extLst>
                </a:gridCol>
                <a:gridCol w="4271548">
                  <a:extLst>
                    <a:ext uri="{9D8B030D-6E8A-4147-A177-3AD203B41FA5}">
                      <a16:colId xmlns="" xmlns:a16="http://schemas.microsoft.com/office/drawing/2014/main" val="3240592469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3276791985"/>
                    </a:ext>
                  </a:extLst>
                </a:gridCol>
              </a:tblGrid>
              <a:tr h="6391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HRGe-BA-KUBM-4 | Kunstpädagogik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HRGe-BA-KUBM-4 | Kunstpädagogik (6675LBB4KP)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827873"/>
                  </a:ext>
                </a:extLst>
              </a:tr>
              <a:tr h="319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Kunstpädagogik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Einführung Kunstpädagogik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4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5111378"/>
                  </a:ext>
                </a:extLst>
              </a:tr>
              <a:tr h="589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Forschung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Schulstufen-spezifische Besonderheiten und fachliche Grundlagen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788537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Kunstpädagogische Fragestellung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3 - Kunstwissenschaft im Horizont von Bildung und Vermittlung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3454839"/>
                  </a:ext>
                </a:extLst>
              </a:tr>
              <a:tr h="31956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4 Portfolioseminar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2706378"/>
                  </a:ext>
                </a:extLst>
              </a:tr>
              <a:tr h="3195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2700465"/>
                  </a:ext>
                </a:extLst>
              </a:tr>
              <a:tr h="3195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 (Textkörper)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568315"/>
                  </a:ext>
                </a:extLst>
              </a:tr>
              <a:tr h="319566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4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82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7792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14AAD03E-606B-4F71-BD73-A333A2700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2286184"/>
              </p:ext>
            </p:extLst>
          </p:nvPr>
        </p:nvGraphicFramePr>
        <p:xfrm>
          <a:off x="1055440" y="1736968"/>
          <a:ext cx="10081120" cy="3766168"/>
        </p:xfrm>
        <a:graphic>
          <a:graphicData uri="http://schemas.openxmlformats.org/drawingml/2006/table">
            <a:tbl>
              <a:tblPr firstRow="1" firstCol="1" bandRow="1"/>
              <a:tblGrid>
                <a:gridCol w="4596166">
                  <a:extLst>
                    <a:ext uri="{9D8B030D-6E8A-4147-A177-3AD203B41FA5}">
                      <a16:colId xmlns="" xmlns:a16="http://schemas.microsoft.com/office/drawing/2014/main" val="2412073717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2872318818"/>
                    </a:ext>
                  </a:extLst>
                </a:gridCol>
                <a:gridCol w="398498">
                  <a:extLst>
                    <a:ext uri="{9D8B030D-6E8A-4147-A177-3AD203B41FA5}">
                      <a16:colId xmlns="" xmlns:a16="http://schemas.microsoft.com/office/drawing/2014/main" val="1736505585"/>
                    </a:ext>
                  </a:extLst>
                </a:gridCol>
                <a:gridCol w="4271548">
                  <a:extLst>
                    <a:ext uri="{9D8B030D-6E8A-4147-A177-3AD203B41FA5}">
                      <a16:colId xmlns="" xmlns:a16="http://schemas.microsoft.com/office/drawing/2014/main" val="3716343259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580780031"/>
                    </a:ext>
                  </a:extLst>
                </a:gridCol>
              </a:tblGrid>
              <a:tr h="654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HRGe-BA-KU-AM-1 | Künstlerisch-mediales Projekt 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15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HRGe-BA-KU-AM-1 | Künstlerisch-mediales Projekt (6675LBA1KM)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15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396416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Kunstwissenschaft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9995242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7173986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9752873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4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4 -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5978317"/>
                  </a:ext>
                </a:extLst>
              </a:tr>
              <a:tr h="32702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5 Projektportfolioarbeit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7969723"/>
                  </a:ext>
                </a:extLst>
              </a:tr>
              <a:tr h="32702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21498"/>
                  </a:ext>
                </a:extLst>
              </a:tr>
              <a:tr h="8040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fachpraktisch | Präsentation einer Projektarbeit in Form eines Portfolios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fachpraktisch | Präsentation einer Projektarbeit in Form eines Portfolios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5491272"/>
                  </a:ext>
                </a:extLst>
              </a:tr>
              <a:tr h="327023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5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79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4427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="" xmlns:a16="http://schemas.microsoft.com/office/drawing/2014/main" id="{72A502EA-B30D-49F1-938B-867033612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7837902"/>
              </p:ext>
            </p:extLst>
          </p:nvPr>
        </p:nvGraphicFramePr>
        <p:xfrm>
          <a:off x="1127447" y="1556792"/>
          <a:ext cx="10150153" cy="3586688"/>
        </p:xfrm>
        <a:graphic>
          <a:graphicData uri="http://schemas.openxmlformats.org/drawingml/2006/table">
            <a:tbl>
              <a:tblPr firstRow="1" firstCol="1" bandRow="1"/>
              <a:tblGrid>
                <a:gridCol w="4248473">
                  <a:extLst>
                    <a:ext uri="{9D8B030D-6E8A-4147-A177-3AD203B41FA5}">
                      <a16:colId xmlns="" xmlns:a16="http://schemas.microsoft.com/office/drawing/2014/main" val="116881356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423758221"/>
                    </a:ext>
                  </a:extLst>
                </a:gridCol>
                <a:gridCol w="432047">
                  <a:extLst>
                    <a:ext uri="{9D8B030D-6E8A-4147-A177-3AD203B41FA5}">
                      <a16:colId xmlns="" xmlns:a16="http://schemas.microsoft.com/office/drawing/2014/main" val="162976373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3515695153"/>
                    </a:ext>
                  </a:extLst>
                </a:gridCol>
                <a:gridCol w="429073">
                  <a:extLst>
                    <a:ext uri="{9D8B030D-6E8A-4147-A177-3AD203B41FA5}">
                      <a16:colId xmlns="" xmlns:a16="http://schemas.microsoft.com/office/drawing/2014/main" val="1404061852"/>
                    </a:ext>
                  </a:extLst>
                </a:gridCol>
              </a:tblGrid>
              <a:tr h="420524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PO2015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PO2021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743661"/>
                  </a:ext>
                </a:extLst>
              </a:tr>
              <a:tr h="144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HRGe-MEd-KU-AM-1 |Kunstpädagogik 2 (6675KuPa21)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HRGe-MEd-KU-AM-1 |Kunstpädagogik 2 (6675KuPa21)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0626199"/>
                  </a:ext>
                </a:extLst>
              </a:tr>
              <a:tr h="2389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Vorlesung 1 Ringvorlesung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Vorlesung 1 - Kunstpädagogische Positionen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3650095"/>
                  </a:ext>
                </a:extLst>
              </a:tr>
              <a:tr h="354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Fachdidaktik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7522332"/>
                  </a:ext>
                </a:extLst>
              </a:tr>
              <a:tr h="23893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Portfolioseminar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de-DE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 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5012317"/>
                  </a:ext>
                </a:extLst>
              </a:tr>
              <a:tr h="2389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192594"/>
                  </a:ext>
                </a:extLst>
              </a:tr>
              <a:tr h="477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mündlich | mündliche Prüfung (MHB:kombinierte Prüfung: Mündliche Prüfung und Portfolio)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mündlich | mündliche Prüfung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1283084"/>
                  </a:ext>
                </a:extLst>
              </a:tr>
              <a:tr h="34288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707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7218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9ABC44A5-A1CD-4358-9E30-92AF01DDF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4639574"/>
              </p:ext>
            </p:extLst>
          </p:nvPr>
        </p:nvGraphicFramePr>
        <p:xfrm>
          <a:off x="1055440" y="1736969"/>
          <a:ext cx="10081119" cy="3055854"/>
        </p:xfrm>
        <a:graphic>
          <a:graphicData uri="http://schemas.openxmlformats.org/drawingml/2006/table">
            <a:tbl>
              <a:tblPr firstRow="1" firstCol="1" bandRow="1"/>
              <a:tblGrid>
                <a:gridCol w="4460808">
                  <a:extLst>
                    <a:ext uri="{9D8B030D-6E8A-4147-A177-3AD203B41FA5}">
                      <a16:colId xmlns="" xmlns:a16="http://schemas.microsoft.com/office/drawing/2014/main" val="1153910847"/>
                    </a:ext>
                  </a:extLst>
                </a:gridCol>
                <a:gridCol w="350039">
                  <a:extLst>
                    <a:ext uri="{9D8B030D-6E8A-4147-A177-3AD203B41FA5}">
                      <a16:colId xmlns="" xmlns:a16="http://schemas.microsoft.com/office/drawing/2014/main" val="684314133"/>
                    </a:ext>
                  </a:extLst>
                </a:gridCol>
                <a:gridCol w="459425">
                  <a:extLst>
                    <a:ext uri="{9D8B030D-6E8A-4147-A177-3AD203B41FA5}">
                      <a16:colId xmlns="" xmlns:a16="http://schemas.microsoft.com/office/drawing/2014/main" val="3118465795"/>
                    </a:ext>
                  </a:extLst>
                </a:gridCol>
                <a:gridCol w="4460808">
                  <a:extLst>
                    <a:ext uri="{9D8B030D-6E8A-4147-A177-3AD203B41FA5}">
                      <a16:colId xmlns="" xmlns:a16="http://schemas.microsoft.com/office/drawing/2014/main" val="57109643"/>
                    </a:ext>
                  </a:extLst>
                </a:gridCol>
                <a:gridCol w="350039">
                  <a:extLst>
                    <a:ext uri="{9D8B030D-6E8A-4147-A177-3AD203B41FA5}">
                      <a16:colId xmlns="" xmlns:a16="http://schemas.microsoft.com/office/drawing/2014/main" val="3585029254"/>
                    </a:ext>
                  </a:extLst>
                </a:gridCol>
              </a:tblGrid>
              <a:tr h="9392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HRGe-MEd-KU-AM-2 | Vertiefung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</a:t>
                      </a:r>
                      <a:r>
                        <a:rPr lang="de-DE" sz="1800" b="1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nstlerisch</a:t>
                      </a: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- medialer Praxis (6675VekmP0)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6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HRGe-MEd-KU-AM-2 | Vertiefung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</a:t>
                      </a:r>
                      <a:r>
                        <a:rPr lang="de-DE" sz="1800" b="1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nstlerisch</a:t>
                      </a: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- medialer Praxis (</a:t>
                      </a: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6675LMA2VP)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6047694"/>
                  </a:ext>
                </a:extLst>
              </a:tr>
              <a:tr h="313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Praxis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8417742"/>
                  </a:ext>
                </a:extLst>
              </a:tr>
              <a:tr h="3131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Kunsttheorie </a:t>
                      </a:r>
                      <a:r>
                        <a:rPr lang="de-DE" sz="180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aus AM1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künstlerisch-mediale Praxis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774050"/>
                  </a:ext>
                </a:extLst>
              </a:tr>
              <a:tr h="31310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de-DE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9451895"/>
                  </a:ext>
                </a:extLst>
              </a:tr>
              <a:tr h="3131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8432594"/>
                  </a:ext>
                </a:extLst>
              </a:tr>
              <a:tr h="5510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praktisch | Präsentation einer fachpraktischen Arbeit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praktisch | Präsentation einer fachpraktischen Arbeit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0920152"/>
                  </a:ext>
                </a:extLst>
              </a:tr>
              <a:tr h="31310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</a:t>
                      </a:r>
                      <a:r>
                        <a:rPr lang="de-DE" sz="1800" dirty="0" err="1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</a:t>
                      </a:r>
                      <a:r>
                        <a:rPr lang="de-DE" sz="1800" dirty="0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absolviert </a:t>
                      </a: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895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6928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allgemeine Anerkennungsregeln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0147E20B-0ECC-4744-8199-A1BF9D98C023}"/>
              </a:ext>
            </a:extLst>
          </p:cNvPr>
          <p:cNvSpPr txBox="1"/>
          <p:nvPr/>
        </p:nvSpPr>
        <p:spPr bwMode="auto">
          <a:xfrm>
            <a:off x="3467708" y="3777111"/>
            <a:ext cx="5256584" cy="584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de-DE" sz="32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SoP</a:t>
            </a:r>
            <a:endParaRPr lang="de-DE" sz="32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333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="" xmlns:a16="http://schemas.microsoft.com/office/drawing/2014/main" id="{1A6FD6AD-5262-4740-A05B-3F70DBDF7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4210163"/>
              </p:ext>
            </p:extLst>
          </p:nvPr>
        </p:nvGraphicFramePr>
        <p:xfrm>
          <a:off x="1055440" y="1736970"/>
          <a:ext cx="10153128" cy="2821958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3837864806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10845992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495544977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17727156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635524125"/>
                    </a:ext>
                  </a:extLst>
                </a:gridCol>
              </a:tblGrid>
              <a:tr h="343660">
                <a:tc>
                  <a:txBody>
                    <a:bodyPr/>
                    <a:lstStyle/>
                    <a:p>
                      <a:pPr algn="l">
                        <a:tabLst>
                          <a:tab pos="1847850" algn="l"/>
                          <a:tab pos="2247900" algn="l"/>
                        </a:tabLs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 2019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47850" algn="l"/>
                        </a:tabLs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 2021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443603"/>
                  </a:ext>
                </a:extLst>
              </a:tr>
              <a:tr h="6680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SoP-BA-KUBM-1 | Künstlerisch-mediale Praxis 1 (6675BMKM01)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SoP-BA-KUBM-1 |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Künstlerisch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-mediale Praxis 1 (</a:t>
                      </a: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6675BMKM01)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19265924"/>
                  </a:ext>
                </a:extLst>
              </a:tr>
              <a:tr h="34075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7632450"/>
                  </a:ext>
                </a:extLst>
              </a:tr>
              <a:tr h="37351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1662091"/>
                  </a:ext>
                </a:extLst>
              </a:tr>
              <a:tr h="311688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3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3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1565861"/>
                  </a:ext>
                </a:extLst>
              </a:tr>
              <a:tr h="343660"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4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4 (künstlerisch-mediale Praxis - Inklusion)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013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19170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="" xmlns:a16="http://schemas.microsoft.com/office/drawing/2014/main" id="{AD41124C-10B5-4044-84E6-77A849E27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5421970"/>
              </p:ext>
            </p:extLst>
          </p:nvPr>
        </p:nvGraphicFramePr>
        <p:xfrm>
          <a:off x="1055440" y="1736968"/>
          <a:ext cx="10081120" cy="3167750"/>
        </p:xfrm>
        <a:graphic>
          <a:graphicData uri="http://schemas.openxmlformats.org/drawingml/2006/table">
            <a:tbl>
              <a:tblPr firstRow="1" firstCol="1" bandRow="1"/>
              <a:tblGrid>
                <a:gridCol w="4680520">
                  <a:extLst>
                    <a:ext uri="{9D8B030D-6E8A-4147-A177-3AD203B41FA5}">
                      <a16:colId xmlns="" xmlns:a16="http://schemas.microsoft.com/office/drawing/2014/main" val="192965197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1337350372"/>
                    </a:ext>
                  </a:extLst>
                </a:gridCol>
                <a:gridCol w="381121">
                  <a:extLst>
                    <a:ext uri="{9D8B030D-6E8A-4147-A177-3AD203B41FA5}">
                      <a16:colId xmlns="" xmlns:a16="http://schemas.microsoft.com/office/drawing/2014/main" val="2744435172"/>
                    </a:ext>
                  </a:extLst>
                </a:gridCol>
                <a:gridCol w="4227391">
                  <a:extLst>
                    <a:ext uri="{9D8B030D-6E8A-4147-A177-3AD203B41FA5}">
                      <a16:colId xmlns="" xmlns:a16="http://schemas.microsoft.com/office/drawing/2014/main" val="365696186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840996141"/>
                    </a:ext>
                  </a:extLst>
                </a:gridCol>
              </a:tblGrid>
              <a:tr h="323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SoP-BA-KUBM-2 |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Künstlerisch-mediale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Praxis 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SoP-BA-KUBM-1 | 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Künstlerisch-mediale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Praxis 2 (6675LBB2KM)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3958740"/>
                  </a:ext>
                </a:extLst>
              </a:tr>
              <a:tr h="39372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1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30015"/>
                  </a:ext>
                </a:extLst>
              </a:tr>
              <a:tr h="376270"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 2 (künstlerisch-mediale Praxis)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3056402"/>
                  </a:ext>
                </a:extLst>
              </a:tr>
              <a:tr h="631842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 3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1</a:t>
                      </a:r>
                    </a:p>
                    <a:p>
                      <a:pPr algn="l"/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 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0728498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fachpraktisch | Präsentation einer Werkreihe und Dokumentation/ Reflexion der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  <a:sym typeface="Wingdings" panose="05000000000000000000" pitchFamily="2" charset="2"/>
                        </a:rPr>
                        <a:t>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Modulprüfung: fachpraktisch | Präsentation einer Werkreihe und Dokumentation/ Reflexion der Portfolioarbeit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7687325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B16C5F58-49EA-4A01-9DA8-C43CBB0B8C19}"/>
              </a:ext>
            </a:extLst>
          </p:cNvPr>
          <p:cNvGraphicFramePr>
            <a:graphicFrameLocks noGrp="1"/>
          </p:cNvGraphicFramePr>
          <p:nvPr/>
        </p:nvGraphicFramePr>
        <p:xfrm>
          <a:off x="1055440" y="4904718"/>
          <a:ext cx="10081120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10081120">
                  <a:extLst>
                    <a:ext uri="{9D8B030D-6E8A-4147-A177-3AD203B41FA5}">
                      <a16:colId xmlns="" xmlns:a16="http://schemas.microsoft.com/office/drawing/2014/main" val="36138951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379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858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Grundsätzliches</a:t>
            </a:r>
            <a:endParaRPr dirty="0"/>
          </a:p>
        </p:txBody>
      </p:sp>
      <p:sp>
        <p:nvSpPr>
          <p:cNvPr id="7" name="Inhaltsplatzhalter 2"/>
          <p:cNvSpPr>
            <a:spLocks/>
          </p:cNvSpPr>
          <p:nvPr/>
        </p:nvSpPr>
        <p:spPr bwMode="auto">
          <a:xfrm>
            <a:off x="6435705" y="609599"/>
            <a:ext cx="5034642" cy="666296"/>
          </a:xfrm>
          <a:prstGeom prst="rect">
            <a:avLst/>
          </a:prstGeom>
          <a:ln w="12700">
            <a:miter lim="400000"/>
          </a:ln>
        </p:spPr>
        <p:txBody>
          <a:bodyPr lIns="45718" rIns="45718">
            <a:noAutofit/>
          </a:bodyPr>
          <a:lstStyle/>
          <a:p>
            <a:pPr lvl="1">
              <a:spcBef>
                <a:spcPts val="300"/>
              </a:spcBef>
              <a:defRPr sz="1500" b="1">
                <a:solidFill>
                  <a:srgbClr val="2B586C"/>
                </a:solidFill>
              </a:defRPr>
            </a:pPr>
            <a:r>
              <a:rPr>
                <a:solidFill>
                  <a:schemeClr val="bg1"/>
                </a:solidFill>
              </a:rPr>
              <a:t>http://klips2-support.uni-koeln.de/11545.html</a:t>
            </a:r>
          </a:p>
        </p:txBody>
      </p:sp>
      <p:sp>
        <p:nvSpPr>
          <p:cNvPr id="8" name="Rechteck 8"/>
          <p:cNvSpPr/>
          <p:nvPr/>
        </p:nvSpPr>
        <p:spPr bwMode="auto">
          <a:xfrm>
            <a:off x="6196439" y="2552978"/>
            <a:ext cx="616611" cy="14333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9" name="Rechteck 9"/>
          <p:cNvSpPr/>
          <p:nvPr/>
        </p:nvSpPr>
        <p:spPr bwMode="auto">
          <a:xfrm>
            <a:off x="3946769" y="3213025"/>
            <a:ext cx="789355" cy="35860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4" name="Inhaltsplatzhalter 2">
            <a:extLst>
              <a:ext uri="{FF2B5EF4-FFF2-40B4-BE49-F238E27FC236}">
                <a16:creationId xmlns="" xmlns:a16="http://schemas.microsoft.com/office/drawing/2014/main" id="{7D2E947D-C704-468F-9245-8DB27EBCF2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2103" y="1988840"/>
            <a:ext cx="10046425" cy="366562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Für das Wintersemester 21/22 </a:t>
            </a:r>
            <a:r>
              <a:rPr lang="de-DE" dirty="0"/>
              <a:t>belegen </a:t>
            </a:r>
            <a:r>
              <a:rPr lang="de-DE" b="0" dirty="0"/>
              <a:t>Sie Ihre Lehrveranstaltungen noch über die Struktur der </a:t>
            </a:r>
            <a:r>
              <a:rPr lang="de-DE" dirty="0"/>
              <a:t>derzeit geltenden Prüfungsordnung</a:t>
            </a:r>
            <a:r>
              <a:rPr lang="de-DE" b="0" dirty="0"/>
              <a:t>. </a:t>
            </a:r>
          </a:p>
          <a:p>
            <a:pPr lvl="1">
              <a:spcBef>
                <a:spcPts val="400"/>
              </a:spcBef>
              <a:defRPr sz="2000"/>
            </a:pPr>
            <a:r>
              <a:rPr lang="de-DE" b="0" dirty="0"/>
              <a:t>Auf Klips 2.0 </a:t>
            </a:r>
            <a:r>
              <a:rPr lang="de-DE" b="0" dirty="0">
                <a:solidFill>
                  <a:schemeClr val="tx2"/>
                </a:solidFill>
              </a:rPr>
              <a:t>(</a:t>
            </a:r>
            <a:r>
              <a:rPr lang="de-DE" b="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https://klips2.uni-koeln.de</a:t>
            </a:r>
            <a:r>
              <a:rPr lang="de-DE" b="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An manchen Stellen kann das Lehrangebot thematisch nicht passend erscheinen.</a:t>
            </a:r>
          </a:p>
          <a:p>
            <a:pPr>
              <a:spcBef>
                <a:spcPts val="400"/>
              </a:spcBef>
              <a:defRPr sz="2000"/>
            </a:pPr>
            <a:endParaRPr lang="de-D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="" xmlns:a16="http://schemas.microsoft.com/office/drawing/2014/main" id="{6F18C18B-72E4-4D10-89D7-29B44DBD8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3353921"/>
              </p:ext>
            </p:extLst>
          </p:nvPr>
        </p:nvGraphicFramePr>
        <p:xfrm>
          <a:off x="1055440" y="1736969"/>
          <a:ext cx="10081120" cy="2414175"/>
        </p:xfrm>
        <a:graphic>
          <a:graphicData uri="http://schemas.openxmlformats.org/drawingml/2006/table">
            <a:tbl>
              <a:tblPr firstRow="1" firstCol="1" bandRow="1"/>
              <a:tblGrid>
                <a:gridCol w="4660469">
                  <a:extLst>
                    <a:ext uri="{9D8B030D-6E8A-4147-A177-3AD203B41FA5}">
                      <a16:colId xmlns="" xmlns:a16="http://schemas.microsoft.com/office/drawing/2014/main" val="2186968116"/>
                    </a:ext>
                  </a:extLst>
                </a:gridCol>
                <a:gridCol w="413154">
                  <a:extLst>
                    <a:ext uri="{9D8B030D-6E8A-4147-A177-3AD203B41FA5}">
                      <a16:colId xmlns="" xmlns:a16="http://schemas.microsoft.com/office/drawing/2014/main" val="500281534"/>
                    </a:ext>
                  </a:extLst>
                </a:gridCol>
                <a:gridCol w="404073">
                  <a:extLst>
                    <a:ext uri="{9D8B030D-6E8A-4147-A177-3AD203B41FA5}">
                      <a16:colId xmlns="" xmlns:a16="http://schemas.microsoft.com/office/drawing/2014/main" val="4132354180"/>
                    </a:ext>
                  </a:extLst>
                </a:gridCol>
                <a:gridCol w="4243384">
                  <a:extLst>
                    <a:ext uri="{9D8B030D-6E8A-4147-A177-3AD203B41FA5}">
                      <a16:colId xmlns="" xmlns:a16="http://schemas.microsoft.com/office/drawing/2014/main" val="105875191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953267685"/>
                    </a:ext>
                  </a:extLst>
                </a:gridCol>
              </a:tblGrid>
              <a:tr h="7040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SoP-BA-KUBM-3 | Kunst und ihre wissenschaftlichen Grundlagen (6675BMKG00)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SoP-BA-KUBM-3 | Kunst und ihre wissenschaftlichen Grundlagen (6675BMKG00)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7596914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Einführung in die Kunstwissenschaft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Einführung Kunstwissenschaft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672665"/>
                  </a:ext>
                </a:extLst>
              </a:tr>
              <a:tr h="6195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Kunstgeschichtliche Epochen / Kunstwissenschaftliche Positionen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Kunstgeschichte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1140021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schriftlich | Hausarbeit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873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2677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Bachelor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42761392-9F5D-407B-974A-C68B63A28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0837247"/>
              </p:ext>
            </p:extLst>
          </p:nvPr>
        </p:nvGraphicFramePr>
        <p:xfrm>
          <a:off x="1055440" y="1736969"/>
          <a:ext cx="10081120" cy="3257999"/>
        </p:xfrm>
        <a:graphic>
          <a:graphicData uri="http://schemas.openxmlformats.org/drawingml/2006/table">
            <a:tbl>
              <a:tblPr firstRow="1" firstCol="1" bandRow="1"/>
              <a:tblGrid>
                <a:gridCol w="4524158">
                  <a:extLst>
                    <a:ext uri="{9D8B030D-6E8A-4147-A177-3AD203B41FA5}">
                      <a16:colId xmlns="" xmlns:a16="http://schemas.microsoft.com/office/drawing/2014/main" val="3473500739"/>
                    </a:ext>
                  </a:extLst>
                </a:gridCol>
                <a:gridCol w="407454">
                  <a:extLst>
                    <a:ext uri="{9D8B030D-6E8A-4147-A177-3AD203B41FA5}">
                      <a16:colId xmlns="" xmlns:a16="http://schemas.microsoft.com/office/drawing/2014/main" val="3859113495"/>
                    </a:ext>
                  </a:extLst>
                </a:gridCol>
                <a:gridCol w="398498">
                  <a:extLst>
                    <a:ext uri="{9D8B030D-6E8A-4147-A177-3AD203B41FA5}">
                      <a16:colId xmlns="" xmlns:a16="http://schemas.microsoft.com/office/drawing/2014/main" val="3481535384"/>
                    </a:ext>
                  </a:extLst>
                </a:gridCol>
                <a:gridCol w="4390970">
                  <a:extLst>
                    <a:ext uri="{9D8B030D-6E8A-4147-A177-3AD203B41FA5}">
                      <a16:colId xmlns="" xmlns:a16="http://schemas.microsoft.com/office/drawing/2014/main" val="3240592469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3276791985"/>
                    </a:ext>
                  </a:extLst>
                </a:gridCol>
              </a:tblGrid>
              <a:tr h="566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SoP-BA-KUBM-4 | Kunstpädagogik (6675BMKP00)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SoP-BA-KUBM-4 | Kunstpädagogik (6675LBB4KP)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9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827873"/>
                  </a:ext>
                </a:extLst>
              </a:tr>
              <a:tr h="329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Einführung in die Kunstpädagogik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1 - Einführung Kunstpädagogik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4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5111378"/>
                  </a:ext>
                </a:extLst>
              </a:tr>
              <a:tr h="6085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Forschung zur ästhetischen Sozialisation, schulstufenspezifische Besonderheiten und fachliche Grundlagen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2 - Schulstufen-spezifische Besonderheiten und fachliche Grundlagen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7885378"/>
                  </a:ext>
                </a:extLst>
              </a:tr>
              <a:tr h="32997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3 Portfolioarbeit 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Kunstpädaogik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2706378"/>
                  </a:ext>
                </a:extLst>
              </a:tr>
              <a:tr h="3299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2700465"/>
                  </a:ext>
                </a:extLst>
              </a:tr>
              <a:tr h="3299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Calibri (Textkörper)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Modulprüfung: mündlich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568315"/>
                  </a:ext>
                </a:extLst>
              </a:tr>
              <a:tr h="329973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Seminar 3 absolviert wurde, werden beide Portfolioseminare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82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79933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Master</a:t>
            </a:r>
            <a:endParaRPr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="" xmlns:a16="http://schemas.microsoft.com/office/drawing/2014/main" id="{72A502EA-B30D-49F1-938B-867033612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9785756"/>
              </p:ext>
            </p:extLst>
          </p:nvPr>
        </p:nvGraphicFramePr>
        <p:xfrm>
          <a:off x="1055440" y="1700808"/>
          <a:ext cx="10150153" cy="3586688"/>
        </p:xfrm>
        <a:graphic>
          <a:graphicData uri="http://schemas.openxmlformats.org/drawingml/2006/table">
            <a:tbl>
              <a:tblPr firstRow="1" firstCol="1" bandRow="1"/>
              <a:tblGrid>
                <a:gridCol w="4392489">
                  <a:extLst>
                    <a:ext uri="{9D8B030D-6E8A-4147-A177-3AD203B41FA5}">
                      <a16:colId xmlns="" xmlns:a16="http://schemas.microsoft.com/office/drawing/2014/main" val="1168813567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423758221"/>
                    </a:ext>
                  </a:extLst>
                </a:gridCol>
                <a:gridCol w="432047">
                  <a:extLst>
                    <a:ext uri="{9D8B030D-6E8A-4147-A177-3AD203B41FA5}">
                      <a16:colId xmlns="" xmlns:a16="http://schemas.microsoft.com/office/drawing/2014/main" val="162976373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3515695153"/>
                    </a:ext>
                  </a:extLst>
                </a:gridCol>
                <a:gridCol w="429073">
                  <a:extLst>
                    <a:ext uri="{9D8B030D-6E8A-4147-A177-3AD203B41FA5}">
                      <a16:colId xmlns="" xmlns:a16="http://schemas.microsoft.com/office/drawing/2014/main" val="1404061852"/>
                    </a:ext>
                  </a:extLst>
                </a:gridCol>
              </a:tblGrid>
              <a:tr h="4205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PO2017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PO2021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LP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6743661"/>
                  </a:ext>
                </a:extLst>
              </a:tr>
              <a:tr h="144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Kunstpa</a:t>
                      </a:r>
                      <a:r>
                        <a:rPr lang="de-DE" sz="1800" b="1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̈dagogik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2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6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SoP-MA-KU-AM-1</a:t>
                      </a:r>
                      <a:r>
                        <a:rPr lang="de-DE" sz="1800" b="1" dirty="0" smtClean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|Forschungswerkstatt</a:t>
                      </a:r>
                      <a:r>
                        <a:rPr lang="de-DE" sz="18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6675LMAMFK)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0626199"/>
                  </a:ext>
                </a:extLst>
              </a:tr>
              <a:tr h="2389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Vorlesung 1 Ringvorlesung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Vorlesung 1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– Kunstpädagogische Positionen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3650095"/>
                  </a:ext>
                </a:extLst>
              </a:tr>
              <a:tr h="354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künstlerisch Mediale Praxis </a:t>
                      </a:r>
                      <a:r>
                        <a:rPr lang="de-DE" sz="180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aus AM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1 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– künstlerisch-mediale Praxis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7522332"/>
                  </a:ext>
                </a:extLst>
              </a:tr>
              <a:tr h="2389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</a:t>
                      </a: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2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aus AM 1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Seminar 2 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– Didaktik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5012317"/>
                  </a:ext>
                </a:extLst>
              </a:tr>
              <a:tr h="23893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Seminar</a:t>
                      </a:r>
                      <a:r>
                        <a:rPr lang="de-DE" sz="1800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2 </a:t>
                      </a:r>
                      <a:r>
                        <a:rPr lang="de-DE" sz="1800" baseline="0" dirty="0" err="1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Portfolioseminar</a:t>
                      </a:r>
                      <a:r>
                        <a:rPr lang="de-DE" sz="1800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baseline="0" dirty="0" smtClean="0">
                          <a:solidFill>
                            <a:schemeClr val="tx2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aus AM 2</a:t>
                      </a:r>
                      <a:endParaRPr lang="de-DE" sz="1800" dirty="0">
                        <a:solidFill>
                          <a:schemeClr val="tx2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1 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192594"/>
                  </a:ext>
                </a:extLst>
              </a:tr>
              <a:tr h="2948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Portfolioseminar 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1283084"/>
                  </a:ext>
                </a:extLst>
              </a:tr>
              <a:tr h="34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mündlich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| 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mündliche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Prüfung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und Portfolio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de-DE" sz="180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Modulprüfung: </a:t>
                      </a:r>
                      <a:r>
                        <a:rPr lang="de-DE" sz="1800" dirty="0" smtClean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kombiniert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fachpraktische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267070951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B16C5F58-49EA-4A01-9DA8-C43CBB0B8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9730298"/>
              </p:ext>
            </p:extLst>
          </p:nvPr>
        </p:nvGraphicFramePr>
        <p:xfrm>
          <a:off x="1055440" y="5301208"/>
          <a:ext cx="10153128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0153128">
                  <a:extLst>
                    <a:ext uri="{9D8B030D-6E8A-4147-A177-3AD203B41FA5}">
                      <a16:colId xmlns="" xmlns:a16="http://schemas.microsoft.com/office/drawing/2014/main" val="36138951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dirty="0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Wenn in AM 2 die Fachpraktische Prüfung</a:t>
                      </a:r>
                      <a:r>
                        <a:rPr lang="de-DE" sz="1800" baseline="0" dirty="0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Arial Unicode MS" panose="020B0604020202020204" pitchFamily="34" charset="-128"/>
                        </a:rPr>
                        <a:t> absolviert wurde, wird diese in AM 1 anerkannt.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533390" algn="l"/>
                        </a:tabLst>
                      </a:pPr>
                      <a:r>
                        <a:rPr lang="de-DE" sz="1800" baseline="0" dirty="0" smtClean="0">
                          <a:solidFill>
                            <a:srgbClr val="4472C4"/>
                          </a:solidFill>
                          <a:effectLst/>
                          <a:latin typeface="Arial Nova" panose="020B05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Die Prüfung aus AM1 Kunstpädagogik wird für das zweite Prüfungselement angerechnet.</a:t>
                      </a:r>
                      <a:endParaRPr lang="de-DE" sz="18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79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1537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Fragerunde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524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Grundsätzlich gilt: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Der </a:t>
            </a:r>
            <a:r>
              <a:rPr lang="de-DE" dirty="0"/>
              <a:t>abgeschlossene Fachstudiengang/Unterrichtsfach</a:t>
            </a:r>
            <a:r>
              <a:rPr lang="de-DE" b="0" dirty="0"/>
              <a:t> bleiben in der Alten Ordnung.</a:t>
            </a:r>
            <a:br>
              <a:rPr lang="de-DE" b="0" dirty="0"/>
            </a:br>
            <a:r>
              <a:rPr lang="de-DE" b="0" dirty="0"/>
              <a:t>Das heißt alle Module sind abgeschlossen nur die Abschlussarbeit (BA, MA) fehlt.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dirty="0"/>
              <a:t>Abgeschlossene</a:t>
            </a:r>
            <a:r>
              <a:rPr lang="de-DE" b="0" dirty="0"/>
              <a:t> Module werden </a:t>
            </a:r>
            <a:r>
              <a:rPr lang="de-DE" dirty="0"/>
              <a:t>vollständig</a:t>
            </a:r>
            <a:r>
              <a:rPr lang="de-DE" b="0" dirty="0"/>
              <a:t> überführt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Noch </a:t>
            </a:r>
            <a:r>
              <a:rPr lang="de-DE" dirty="0"/>
              <a:t>nicht abgeschlossene </a:t>
            </a:r>
            <a:r>
              <a:rPr lang="de-DE" b="0" dirty="0"/>
              <a:t>Module werden auf Basis der </a:t>
            </a:r>
            <a:r>
              <a:rPr lang="de-DE" dirty="0"/>
              <a:t>Einzelleistungen</a:t>
            </a:r>
            <a:r>
              <a:rPr lang="de-DE" b="0" dirty="0"/>
              <a:t> überführt*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dirty="0"/>
              <a:t>Fehlversuche</a:t>
            </a:r>
            <a:r>
              <a:rPr lang="de-DE" b="0" dirty="0"/>
              <a:t> werden auch </a:t>
            </a:r>
            <a:r>
              <a:rPr lang="de-DE" dirty="0"/>
              <a:t>überführt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 marL="0" indent="0" algn="r">
              <a:spcBef>
                <a:spcPts val="400"/>
              </a:spcBef>
              <a:buNone/>
              <a:defRPr sz="2000"/>
            </a:pPr>
            <a:r>
              <a:rPr lang="de-DE" sz="1400" b="0" dirty="0"/>
              <a:t>*Das werden wir uns später genauer anschauen.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Überführung</a:t>
            </a:r>
            <a:endParaRPr dirty="0"/>
          </a:p>
        </p:txBody>
      </p:sp>
      <p:sp>
        <p:nvSpPr>
          <p:cNvPr id="7" name="Inhaltsplatzhalter 2">
            <a:extLst>
              <a:ext uri="{FF2B5EF4-FFF2-40B4-BE49-F238E27FC236}">
                <a16:creationId xmlns="" xmlns:a16="http://schemas.microsoft.com/office/drawing/2014/main" id="{A74344D1-5C16-4A2C-976C-EB2C3F6994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398" y="1981199"/>
            <a:ext cx="10475497" cy="36656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defRPr sz="2000"/>
            </a:pPr>
            <a:r>
              <a:rPr lang="de-DE" b="0" dirty="0"/>
              <a:t>vor der Überführung in die neue PO sollten </a:t>
            </a:r>
            <a:r>
              <a:rPr lang="de-DE" dirty="0"/>
              <a:t>alle Leistungen </a:t>
            </a:r>
            <a:r>
              <a:rPr lang="de-DE" b="0" dirty="0"/>
              <a:t>aus dem Sommersemester 2021 </a:t>
            </a:r>
            <a:r>
              <a:rPr lang="de-DE" dirty="0"/>
              <a:t>vollständig verbucht </a:t>
            </a:r>
            <a:r>
              <a:rPr lang="de-DE" b="0" dirty="0"/>
              <a:t>sein. Das machen und wissen die Dozierenden.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die Übertragung der Leistungen aus der PO 2015 erfolgt durch </a:t>
            </a:r>
            <a:r>
              <a:rPr lang="de-DE" dirty="0"/>
              <a:t>SSC/Prüfungsamt </a:t>
            </a:r>
            <a:r>
              <a:rPr lang="de-DE" b="0" dirty="0"/>
              <a:t>auf Grundlage des </a:t>
            </a:r>
            <a:r>
              <a:rPr lang="de-DE" b="0" dirty="0" err="1"/>
              <a:t>ToR</a:t>
            </a:r>
            <a:r>
              <a:rPr lang="de-DE" b="0" dirty="0"/>
              <a:t> unter zu Hilfenahme der </a:t>
            </a:r>
            <a:r>
              <a:rPr lang="de-DE" dirty="0"/>
              <a:t>standardisierten Überführungsregeln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Ihr </a:t>
            </a:r>
            <a:r>
              <a:rPr lang="de-DE" dirty="0"/>
              <a:t>Leistungsstand</a:t>
            </a:r>
            <a:r>
              <a:rPr lang="de-DE" b="0" dirty="0"/>
              <a:t> aus der PO 2015 „verschwindet“ nicht, sondern wird im SSC/Prüfungsamt </a:t>
            </a:r>
            <a:r>
              <a:rPr lang="de-DE" dirty="0"/>
              <a:t>archiviert</a:t>
            </a:r>
          </a:p>
          <a:p>
            <a:pPr>
              <a:spcBef>
                <a:spcPts val="400"/>
              </a:spcBef>
              <a:defRPr sz="2000"/>
            </a:pPr>
            <a:endParaRPr lang="de-DE" b="0" dirty="0"/>
          </a:p>
          <a:p>
            <a:pPr>
              <a:spcBef>
                <a:spcPts val="400"/>
              </a:spcBef>
              <a:defRPr sz="2000"/>
            </a:pPr>
            <a:r>
              <a:rPr lang="de-DE" b="0" dirty="0"/>
              <a:t>Nicht vorgenommene Leistungsverbuchungen können dann im Einzelfall direkt in der PO 21 nacherfasst werden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Ablauf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feil: Chevron 25">
            <a:extLst>
              <a:ext uri="{FF2B5EF4-FFF2-40B4-BE49-F238E27FC236}">
                <a16:creationId xmlns="" xmlns:a16="http://schemas.microsoft.com/office/drawing/2014/main" id="{AEBD7B52-FD9B-43A4-A1A9-A347CDD0A350}"/>
              </a:ext>
            </a:extLst>
          </p:cNvPr>
          <p:cNvSpPr/>
          <p:nvPr/>
        </p:nvSpPr>
        <p:spPr bwMode="auto">
          <a:xfrm>
            <a:off x="4394869" y="1754515"/>
            <a:ext cx="6283780" cy="1143001"/>
          </a:xfrm>
          <a:prstGeom prst="chevron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/>
                </a:solidFill>
              </a:rPr>
              <a:t>Zeitraum der </a:t>
            </a:r>
            <a:r>
              <a:rPr lang="de-DE" sz="2400" b="1" dirty="0" smtClean="0">
                <a:solidFill>
                  <a:schemeClr val="tx2"/>
                </a:solidFill>
              </a:rPr>
              <a:t>Überführung</a:t>
            </a:r>
          </a:p>
          <a:p>
            <a:pPr algn="ctr"/>
            <a:r>
              <a:rPr lang="de-DE" sz="2400" dirty="0" smtClean="0">
                <a:solidFill>
                  <a:schemeClr val="tx2"/>
                </a:solidFill>
              </a:rPr>
              <a:t>November 21 bis Januar 22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914400" y="593968"/>
            <a:ext cx="103632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Ablauf</a:t>
            </a:r>
            <a:endParaRPr dirty="0"/>
          </a:p>
        </p:txBody>
      </p: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4B26A9B7-EBF2-46E1-A864-05C7B7DCEEDD}"/>
              </a:ext>
            </a:extLst>
          </p:cNvPr>
          <p:cNvGrpSpPr/>
          <p:nvPr/>
        </p:nvGrpSpPr>
        <p:grpSpPr>
          <a:xfrm>
            <a:off x="1513351" y="2780470"/>
            <a:ext cx="2504222" cy="2160698"/>
            <a:chOff x="1343472" y="2881136"/>
            <a:chExt cx="2448272" cy="1483968"/>
          </a:xfrm>
        </p:grpSpPr>
        <p:sp>
          <p:nvSpPr>
            <p:cNvPr id="11" name="Ellipse 10">
              <a:extLst>
                <a:ext uri="{FF2B5EF4-FFF2-40B4-BE49-F238E27FC236}">
                  <a16:creationId xmlns="" xmlns:a16="http://schemas.microsoft.com/office/drawing/2014/main" id="{37BC6A3B-D8E6-4A9F-B54A-23D8AFDE13BD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="" xmlns:a16="http://schemas.microsoft.com/office/drawing/2014/main" id="{62747D17-02B8-4535-9AAE-4703183604EB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82438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tx2"/>
                  </a:solidFill>
                </a:rPr>
                <a:t>ToR</a:t>
              </a:r>
              <a:r>
                <a:rPr lang="de-DE" b="1" dirty="0">
                  <a:solidFill>
                    <a:schemeClr val="tx2"/>
                  </a:solidFill>
                </a:rPr>
                <a:t> </a:t>
              </a:r>
            </a:p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auf eigenem Computer speichern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002C1621-B643-461E-93B7-3EA8509E2F5A}"/>
              </a:ext>
            </a:extLst>
          </p:cNvPr>
          <p:cNvGrpSpPr/>
          <p:nvPr/>
        </p:nvGrpSpPr>
        <p:grpSpPr>
          <a:xfrm>
            <a:off x="4652019" y="3139930"/>
            <a:ext cx="2448272" cy="1483968"/>
            <a:chOff x="1343472" y="2881136"/>
            <a:chExt cx="2448272" cy="1483968"/>
          </a:xfrm>
        </p:grpSpPr>
        <p:sp>
          <p:nvSpPr>
            <p:cNvPr id="17" name="Ellipse 16">
              <a:extLst>
                <a:ext uri="{FF2B5EF4-FFF2-40B4-BE49-F238E27FC236}">
                  <a16:creationId xmlns="" xmlns:a16="http://schemas.microsoft.com/office/drawing/2014/main" id="{C3E31D68-6EC0-4C38-B482-6CBD1148B33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="" xmlns:a16="http://schemas.microsoft.com/office/drawing/2014/main" id="{E8300B41-9A09-46DE-8935-03A80F19840A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2"/>
                  </a:solidFill>
                </a:rPr>
                <a:t>Email, dass Überführung los geht*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="" xmlns:a16="http://schemas.microsoft.com/office/drawing/2014/main" id="{EA32567C-BDEC-4B22-92FE-F44B0CCF0F5E}"/>
              </a:ext>
            </a:extLst>
          </p:cNvPr>
          <p:cNvGrpSpPr/>
          <p:nvPr/>
        </p:nvGrpSpPr>
        <p:grpSpPr>
          <a:xfrm>
            <a:off x="7304687" y="3124197"/>
            <a:ext cx="2448272" cy="1483968"/>
            <a:chOff x="1343472" y="2881136"/>
            <a:chExt cx="2448272" cy="1483968"/>
          </a:xfrm>
        </p:grpSpPr>
        <p:sp>
          <p:nvSpPr>
            <p:cNvPr id="20" name="Ellipse 19">
              <a:extLst>
                <a:ext uri="{FF2B5EF4-FFF2-40B4-BE49-F238E27FC236}">
                  <a16:creationId xmlns="" xmlns:a16="http://schemas.microsoft.com/office/drawing/2014/main" id="{71B56F99-C47D-45D9-B321-0A6E7A9BD49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="" xmlns:a16="http://schemas.microsoft.com/office/drawing/2014/main" id="{6A6D26F2-8D0C-44B4-A298-D6736765F6C8}"/>
                </a:ext>
              </a:extLst>
            </p:cNvPr>
            <p:cNvSpPr txBox="1"/>
            <p:nvPr/>
          </p:nvSpPr>
          <p:spPr bwMode="auto">
            <a:xfrm>
              <a:off x="1559496" y="3212976"/>
              <a:ext cx="2013250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tx2"/>
                  </a:solidFill>
                </a:rPr>
                <a:t>Email, dass Überführung erfolgt ist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="" xmlns:a16="http://schemas.microsoft.com/office/drawing/2014/main" id="{C92822A5-B67D-43FA-B257-B522629763DB}"/>
              </a:ext>
            </a:extLst>
          </p:cNvPr>
          <p:cNvGrpSpPr/>
          <p:nvPr/>
        </p:nvGrpSpPr>
        <p:grpSpPr>
          <a:xfrm>
            <a:off x="8806282" y="3980580"/>
            <a:ext cx="2448272" cy="1483968"/>
            <a:chOff x="1343472" y="2881136"/>
            <a:chExt cx="2448272" cy="1483968"/>
          </a:xfrm>
        </p:grpSpPr>
        <p:sp>
          <p:nvSpPr>
            <p:cNvPr id="23" name="Ellipse 22">
              <a:extLst>
                <a:ext uri="{FF2B5EF4-FFF2-40B4-BE49-F238E27FC236}">
                  <a16:creationId xmlns="" xmlns:a16="http://schemas.microsoft.com/office/drawing/2014/main" id="{65499AB5-B651-4A7E-85BB-D33E331FFF65}"/>
                </a:ext>
              </a:extLst>
            </p:cNvPr>
            <p:cNvSpPr/>
            <p:nvPr/>
          </p:nvSpPr>
          <p:spPr bwMode="auto">
            <a:xfrm>
              <a:off x="1343472" y="2881136"/>
              <a:ext cx="2448272" cy="14839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>
              <a:solidFill>
                <a:schemeClr val="accent3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="" xmlns:a16="http://schemas.microsoft.com/office/drawing/2014/main" id="{087B56D2-51DC-4BC4-8514-8FF510AC2CC8}"/>
                </a:ext>
              </a:extLst>
            </p:cNvPr>
            <p:cNvSpPr txBox="1"/>
            <p:nvPr/>
          </p:nvSpPr>
          <p:spPr bwMode="auto">
            <a:xfrm>
              <a:off x="1560983" y="3448866"/>
              <a:ext cx="201325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tx2"/>
                  </a:solidFill>
                </a:rPr>
                <a:t>Überprüfen</a:t>
              </a:r>
            </a:p>
          </p:txBody>
        </p:sp>
      </p:grpSp>
      <p:sp>
        <p:nvSpPr>
          <p:cNvPr id="9" name="Pfeil: Chevron 8">
            <a:extLst>
              <a:ext uri="{FF2B5EF4-FFF2-40B4-BE49-F238E27FC236}">
                <a16:creationId xmlns="" xmlns:a16="http://schemas.microsoft.com/office/drawing/2014/main" id="{BB8263C2-AA13-4613-9094-D223790D1109}"/>
              </a:ext>
            </a:extLst>
          </p:cNvPr>
          <p:cNvSpPr/>
          <p:nvPr/>
        </p:nvSpPr>
        <p:spPr bwMode="auto">
          <a:xfrm>
            <a:off x="952226" y="1998158"/>
            <a:ext cx="3311961" cy="655713"/>
          </a:xfrm>
          <a:prstGeom prst="chevron">
            <a:avLst/>
          </a:prstGeom>
          <a:solidFill>
            <a:schemeClr val="accent3">
              <a:lumOff val="44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2"/>
                </a:solidFill>
              </a:rPr>
              <a:t>Ende </a:t>
            </a:r>
            <a:r>
              <a:rPr lang="de-DE" sz="2400" dirty="0">
                <a:solidFill>
                  <a:schemeClr val="tx2"/>
                </a:solidFill>
              </a:rPr>
              <a:t>September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="" xmlns:a16="http://schemas.microsoft.com/office/drawing/2014/main" id="{93706968-8715-4231-A093-4A3051272F71}"/>
              </a:ext>
            </a:extLst>
          </p:cNvPr>
          <p:cNvSpPr txBox="1"/>
          <p:nvPr/>
        </p:nvSpPr>
        <p:spPr bwMode="auto">
          <a:xfrm>
            <a:off x="9190675" y="576422"/>
            <a:ext cx="3169817" cy="64633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Fett</a:t>
            </a:r>
            <a:r>
              <a:rPr lang="de-DE" dirty="0">
                <a:solidFill>
                  <a:schemeClr val="tx2"/>
                </a:solidFill>
              </a:rPr>
              <a:t>: Sie als Studierende kümmern sich bitte darum.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="" xmlns:a16="http://schemas.microsoft.com/office/drawing/2014/main" id="{9D4EEB4D-1DCA-4046-B7DD-17BC61DE3CAA}"/>
              </a:ext>
            </a:extLst>
          </p:cNvPr>
          <p:cNvSpPr txBox="1"/>
          <p:nvPr/>
        </p:nvSpPr>
        <p:spPr bwMode="auto">
          <a:xfrm>
            <a:off x="4868043" y="5002883"/>
            <a:ext cx="3339583" cy="923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* Dann erstmal keine Anzeige von Leistungen in KLIPS 2.0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43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Klips 2.0</a:t>
            </a:r>
            <a:endParaRPr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1900B87-51D0-4E77-A347-8F9CBF7E6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C4FCD018-E4B0-42C8-80B8-5C0A4D96B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69"/>
            <a:ext cx="12192000" cy="574586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FFF624F8-2A19-443A-85D1-67AEE1481B6D}"/>
              </a:ext>
            </a:extLst>
          </p:cNvPr>
          <p:cNvSpPr/>
          <p:nvPr/>
        </p:nvSpPr>
        <p:spPr bwMode="auto">
          <a:xfrm>
            <a:off x="10704512" y="491901"/>
            <a:ext cx="1584176" cy="371128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="" xmlns:a16="http://schemas.microsoft.com/office/drawing/2014/main" id="{7E5BFA97-9324-4752-A04B-C982924CD246}"/>
              </a:ext>
            </a:extLst>
          </p:cNvPr>
          <p:cNvSpPr/>
          <p:nvPr/>
        </p:nvSpPr>
        <p:spPr bwMode="auto">
          <a:xfrm>
            <a:off x="8184232" y="377601"/>
            <a:ext cx="1800200" cy="599728"/>
          </a:xfrm>
          <a:prstGeom prst="rightArrow">
            <a:avLst/>
          </a:prstGeom>
          <a:solidFill>
            <a:schemeClr val="tx2"/>
          </a:solidFill>
          <a:ln w="12700" cap="flat">
            <a:solidFill>
              <a:schemeClr val="tx2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62504359"/>
      </p:ext>
    </p:extLst>
  </p:cSld>
  <p:clrMapOvr>
    <a:masterClrMapping/>
  </p:clrMapOvr>
</p:sld>
</file>

<file path=ppt/theme/theme1.xml><?xml version="1.0" encoding="utf-8"?>
<a:theme xmlns:a="http://schemas.openxmlformats.org/drawingml/2006/main" name="UniPPT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iPPT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PPT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>
    <a:extraClrScheme>
      <a:clrScheme name="UniPPTDesign">
        <a:dk1>
          <a:srgbClr val="000000"/>
        </a:dk1>
        <a:lt1>
          <a:srgbClr val="FFFFFF"/>
        </a:lt1>
        <a:dk2>
          <a:srgbClr val="A7A7A7"/>
        </a:dk2>
        <a:lt2>
          <a:srgbClr val="535353"/>
        </a:lt2>
        <a:accent1>
          <a:srgbClr val="BBE0E3"/>
        </a:accent1>
        <a:accent2>
          <a:srgbClr val="333399"/>
        </a:accent2>
        <a:accent3>
          <a:srgbClr val="8F8F8F"/>
        </a:accent3>
        <a:accent4>
          <a:srgbClr val="70707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FF00FF"/>
        </a:folHlink>
      </a:clrScheme>
    </a:extraClrScheme>
  </a:extraClrSchemeLst>
</a:theme>
</file>

<file path=ppt/theme/theme2.xml><?xml version="1.0" encoding="utf-8"?>
<a:theme xmlns:a="http://schemas.openxmlformats.org/drawingml/2006/main" name="UniPPTDesign">
  <a:themeElements>
    <a:clrScheme name="UniPPT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UniPPT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PPTDesign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2772</Words>
  <Application>Microsoft Office PowerPoint</Application>
  <DocSecurity>0</DocSecurity>
  <PresentationFormat>Benutzerdefiniert</PresentationFormat>
  <Paragraphs>874</Paragraphs>
  <Slides>43</Slides>
  <Notes>32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UniPPTDesign</vt:lpstr>
      <vt:lpstr>Herzlich Willkommen zur Infoveranstaltung PO – Wechsel 2021</vt:lpstr>
      <vt:lpstr>PO - Wechsel</vt:lpstr>
      <vt:lpstr>Grundsätzliches </vt:lpstr>
      <vt:lpstr>Grundsätzliches</vt:lpstr>
      <vt:lpstr>Grundsätzlich gilt:</vt:lpstr>
      <vt:lpstr>Überführung</vt:lpstr>
      <vt:lpstr>Ablauf</vt:lpstr>
      <vt:lpstr>Ablauf</vt:lpstr>
      <vt:lpstr>Klips 2.0</vt:lpstr>
      <vt:lpstr>Klips 2.0</vt:lpstr>
      <vt:lpstr>Klips 2.0</vt:lpstr>
      <vt:lpstr>allgemeine Anerkennungsregeln</vt:lpstr>
      <vt:lpstr>Bachelor</vt:lpstr>
      <vt:lpstr>Bachelor</vt:lpstr>
      <vt:lpstr>Bachelor</vt:lpstr>
      <vt:lpstr>Bachelor</vt:lpstr>
      <vt:lpstr>Bachelor</vt:lpstr>
      <vt:lpstr>Master</vt:lpstr>
      <vt:lpstr>Master</vt:lpstr>
      <vt:lpstr>allgemeine Anerkennungsregeln</vt:lpstr>
      <vt:lpstr>Bachelor</vt:lpstr>
      <vt:lpstr>Bachelor</vt:lpstr>
      <vt:lpstr>Bachelor</vt:lpstr>
      <vt:lpstr>Bachelor</vt:lpstr>
      <vt:lpstr>Bachelor</vt:lpstr>
      <vt:lpstr>Bachelor</vt:lpstr>
      <vt:lpstr>Master</vt:lpstr>
      <vt:lpstr>Master</vt:lpstr>
      <vt:lpstr>allgemeine Anerkennungsregeln</vt:lpstr>
      <vt:lpstr>Bachelor</vt:lpstr>
      <vt:lpstr>Bachelor</vt:lpstr>
      <vt:lpstr>Bachelor</vt:lpstr>
      <vt:lpstr>Bachelor</vt:lpstr>
      <vt:lpstr>Bachelor</vt:lpstr>
      <vt:lpstr>Master</vt:lpstr>
      <vt:lpstr>Master</vt:lpstr>
      <vt:lpstr>allgemeine Anerkennungsregeln</vt:lpstr>
      <vt:lpstr>Bachelor</vt:lpstr>
      <vt:lpstr>Bachelor</vt:lpstr>
      <vt:lpstr>Bachelor</vt:lpstr>
      <vt:lpstr>Bachelor</vt:lpstr>
      <vt:lpstr>Master</vt:lpstr>
      <vt:lpstr>Fragerunde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Infoveranstaltung PO – Wechsel 2021</dc:title>
  <dc:creator>Mitarbeiter</dc:creator>
  <cp:lastModifiedBy>Clara</cp:lastModifiedBy>
  <cp:revision>28</cp:revision>
  <dcterms:modified xsi:type="dcterms:W3CDTF">2021-07-20T14:23:26Z</dcterms:modified>
  <dc:identifier/>
  <dc:language/>
  <cp:version/>
</cp:coreProperties>
</file>