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59" r:id="rId6"/>
    <p:sldId id="260" r:id="rId7"/>
    <p:sldId id="265" r:id="rId8"/>
    <p:sldId id="284" r:id="rId9"/>
    <p:sldId id="303" r:id="rId10"/>
    <p:sldId id="305" r:id="rId11"/>
    <p:sldId id="304" r:id="rId12"/>
    <p:sldId id="302" r:id="rId13"/>
    <p:sldId id="308" r:id="rId14"/>
    <p:sldId id="309" r:id="rId15"/>
    <p:sldId id="310" r:id="rId16"/>
    <p:sldId id="306" r:id="rId17"/>
  </p:sldIdLst>
  <p:sldSz cx="12192000" cy="6858000"/>
  <p:notesSz cx="6858000" cy="12192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" initials="SK" lastIdx="4" clrIdx="0">
    <p:extLst>
      <p:ext uri="{19B8F6BF-5375-455C-9EA6-DF929625EA0E}">
        <p15:presenceInfo xmlns:p15="http://schemas.microsoft.com/office/powerpoint/2012/main" userId="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86037" autoAdjust="0"/>
  </p:normalViewPr>
  <p:slideViewPr>
    <p:cSldViewPr>
      <p:cViewPr>
        <p:scale>
          <a:sx n="66" d="100"/>
          <a:sy n="66" d="100"/>
        </p:scale>
        <p:origin x="8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10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0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j-lt"/>
        <a:ea typeface="+mj-ea"/>
        <a:cs typeface="+mj-cs"/>
      </a:defRPr>
    </a:lvl1pPr>
    <a:lvl2pPr indent="228600">
      <a:defRPr sz="1200">
        <a:latin typeface="+mj-lt"/>
        <a:ea typeface="+mj-ea"/>
        <a:cs typeface="+mj-cs"/>
      </a:defRPr>
    </a:lvl2pPr>
    <a:lvl3pPr indent="457200">
      <a:defRPr sz="1200">
        <a:latin typeface="+mj-lt"/>
        <a:ea typeface="+mj-ea"/>
        <a:cs typeface="+mj-cs"/>
      </a:defRPr>
    </a:lvl3pPr>
    <a:lvl4pPr indent="685800">
      <a:defRPr sz="1200">
        <a:latin typeface="+mj-lt"/>
        <a:ea typeface="+mj-ea"/>
        <a:cs typeface="+mj-cs"/>
      </a:defRPr>
    </a:lvl4pPr>
    <a:lvl5pPr indent="914400">
      <a:defRPr sz="1200">
        <a:latin typeface="+mj-lt"/>
        <a:ea typeface="+mj-ea"/>
        <a:cs typeface="+mj-cs"/>
      </a:defRPr>
    </a:lvl5pPr>
    <a:lvl6pPr indent="1143000">
      <a:defRPr sz="1200">
        <a:latin typeface="+mj-lt"/>
        <a:ea typeface="+mj-ea"/>
        <a:cs typeface="+mj-cs"/>
      </a:defRPr>
    </a:lvl6pPr>
    <a:lvl7pPr indent="1371600">
      <a:defRPr sz="1200">
        <a:latin typeface="+mj-lt"/>
        <a:ea typeface="+mj-ea"/>
        <a:cs typeface="+mj-cs"/>
      </a:defRPr>
    </a:lvl7pPr>
    <a:lvl8pPr indent="1600200">
      <a:defRPr sz="1200">
        <a:latin typeface="+mj-lt"/>
        <a:ea typeface="+mj-ea"/>
        <a:cs typeface="+mj-cs"/>
      </a:defRPr>
    </a:lvl8pPr>
    <a:lvl9pPr indent="1828800">
      <a:defRPr sz="1200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3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4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Oder in einer großen Suchmaschine eurer Wahl nach KLIPS 2.0 Köln Support suchen – auf HP dann „Studierende“ anklicken!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dirty="0"/>
              <a:t>Von </a:t>
            </a:r>
            <a:r>
              <a:rPr dirty="0" err="1"/>
              <a:t>Eltern</a:t>
            </a:r>
            <a:r>
              <a:rPr dirty="0"/>
              <a:t> – </a:t>
            </a:r>
            <a:r>
              <a:rPr dirty="0" err="1"/>
              <a:t>Zettel</a:t>
            </a:r>
            <a:r>
              <a:rPr dirty="0"/>
              <a:t>/</a:t>
            </a:r>
            <a:r>
              <a:rPr dirty="0" err="1"/>
              <a:t>Laufzettel</a:t>
            </a:r>
            <a:r>
              <a:rPr dirty="0"/>
              <a:t> – </a:t>
            </a:r>
            <a:r>
              <a:rPr dirty="0" err="1"/>
              <a:t>heute</a:t>
            </a:r>
            <a:r>
              <a:rPr dirty="0"/>
              <a:t> </a:t>
            </a:r>
            <a:r>
              <a:rPr dirty="0" err="1"/>
              <a:t>erbrachte</a:t>
            </a:r>
            <a:r>
              <a:rPr dirty="0"/>
              <a:t> </a:t>
            </a:r>
            <a:r>
              <a:rPr dirty="0" err="1"/>
              <a:t>Leistungen</a:t>
            </a:r>
            <a:r>
              <a:rPr dirty="0"/>
              <a:t> online </a:t>
            </a:r>
            <a:r>
              <a:rPr dirty="0" err="1"/>
              <a:t>verbucht</a:t>
            </a:r>
            <a:r>
              <a:rPr dirty="0"/>
              <a:t>/</a:t>
            </a:r>
            <a:r>
              <a:rPr dirty="0" err="1"/>
              <a:t>dokumentiert</a:t>
            </a:r>
            <a:r>
              <a:rPr dirty="0"/>
              <a:t> – </a:t>
            </a:r>
            <a:r>
              <a:rPr dirty="0" err="1"/>
              <a:t>Anmeldung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Lehrveranstaltungen</a:t>
            </a:r>
            <a:r>
              <a:rPr dirty="0"/>
              <a:t>/</a:t>
            </a:r>
            <a:r>
              <a:rPr dirty="0" err="1"/>
              <a:t>Prüfungen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KLIPS 2.0 etc. -&gt; </a:t>
            </a:r>
            <a:r>
              <a:rPr dirty="0" err="1"/>
              <a:t>wichtig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der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auszukennen</a:t>
            </a:r>
            <a:r>
              <a:rPr dirty="0"/>
              <a:t>!!!!</a:t>
            </a:r>
          </a:p>
          <a:p>
            <a:pPr>
              <a:defRPr/>
            </a:pPr>
            <a:r>
              <a:rPr dirty="0" err="1"/>
              <a:t>Wahrscheinlich</a:t>
            </a:r>
            <a:r>
              <a:rPr dirty="0"/>
              <a:t> </a:t>
            </a:r>
            <a:r>
              <a:rPr dirty="0" err="1"/>
              <a:t>schon</a:t>
            </a:r>
            <a:r>
              <a:rPr dirty="0"/>
              <a:t> </a:t>
            </a:r>
            <a:r>
              <a:rPr dirty="0" err="1"/>
              <a:t>einige</a:t>
            </a:r>
            <a:r>
              <a:rPr dirty="0"/>
              <a:t>/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weniger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beschäftigt</a:t>
            </a:r>
            <a:r>
              <a:rPr dirty="0"/>
              <a:t> und </a:t>
            </a:r>
            <a:r>
              <a:rPr dirty="0" err="1"/>
              <a:t>wie</a:t>
            </a:r>
            <a:r>
              <a:rPr dirty="0"/>
              <a:t> </a:t>
            </a:r>
            <a:r>
              <a:rPr dirty="0" err="1"/>
              <a:t>genau</a:t>
            </a:r>
            <a:r>
              <a:rPr dirty="0"/>
              <a:t> die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aussieht</a:t>
            </a:r>
            <a:r>
              <a:rPr dirty="0"/>
              <a:t> und was Sie </a:t>
            </a:r>
            <a:r>
              <a:rPr dirty="0" err="1"/>
              <a:t>dort</a:t>
            </a:r>
            <a:r>
              <a:rPr dirty="0"/>
              <a:t> </a:t>
            </a:r>
            <a:r>
              <a:rPr dirty="0" err="1"/>
              <a:t>machen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/</a:t>
            </a:r>
            <a:r>
              <a:rPr dirty="0" err="1"/>
              <a:t>müssen</a:t>
            </a:r>
            <a:r>
              <a:rPr dirty="0"/>
              <a:t>, </a:t>
            </a:r>
            <a:r>
              <a:rPr dirty="0" err="1"/>
              <a:t>werde</a:t>
            </a:r>
            <a:r>
              <a:rPr dirty="0"/>
              <a:t> ich </a:t>
            </a:r>
            <a:r>
              <a:rPr dirty="0" err="1"/>
              <a:t>Ihnen</a:t>
            </a:r>
            <a:r>
              <a:rPr dirty="0"/>
              <a:t> nun </a:t>
            </a:r>
            <a:r>
              <a:rPr dirty="0" err="1"/>
              <a:t>kurz</a:t>
            </a:r>
            <a:r>
              <a:rPr dirty="0"/>
              <a:t> </a:t>
            </a:r>
            <a:r>
              <a:rPr dirty="0" err="1"/>
              <a:t>vorstellen</a:t>
            </a:r>
            <a:r>
              <a:rPr dirty="0"/>
              <a:t>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70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08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41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43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09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2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66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idx="1"/>
          </p:nvPr>
        </p:nvSpPr>
        <p:spPr bwMode="auto">
          <a:xfrm>
            <a:off x="914400" y="1981200"/>
            <a:ext cx="10363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31850" y="4589464"/>
            <a:ext cx="105156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914400" y="1981200"/>
            <a:ext cx="50800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1681163"/>
            <a:ext cx="515831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840318" y="2057400"/>
            <a:ext cx="3932767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half" idx="13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6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2057400"/>
            <a:ext cx="393276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  <a:lvl2pPr marL="0" indent="457200">
              <a:spcBef>
                <a:spcPts val="300"/>
              </a:spcBef>
              <a:buSzTx/>
              <a:buFontTx/>
              <a:buNone/>
              <a:defRPr sz="1600"/>
            </a:lvl2pPr>
            <a:lvl3pPr marL="0" indent="914400"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0" y="0"/>
            <a:ext cx="12194117" cy="68595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1"/>
          <p:cNvSpPr/>
          <p:nvPr/>
        </p:nvSpPr>
        <p:spPr bwMode="auto">
          <a:xfrm>
            <a:off x="9652000" y="5791200"/>
            <a:ext cx="1727199" cy="838200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3">
                <a:lumOff val="44000"/>
              </a:schemeClr>
            </a:solidFill>
            <a:miter/>
          </a:ln>
        </p:spPr>
        <p:txBody>
          <a:bodyPr lIns="45719" rIns="45719" anchor="ctr"/>
          <a:lstStyle/>
          <a:p>
            <a:pPr>
              <a:defRPr/>
            </a:pPr>
            <a:endParaRPr/>
          </a:p>
        </p:txBody>
      </p:sp>
      <p:grpSp>
        <p:nvGrpSpPr>
          <p:cNvPr id="6" name="Group 11"/>
          <p:cNvGrpSpPr/>
          <p:nvPr/>
        </p:nvGrpSpPr>
        <p:grpSpPr bwMode="auto">
          <a:xfrm>
            <a:off x="-1" y="5715000"/>
            <a:ext cx="10972802" cy="762000"/>
            <a:chOff x="0" y="0"/>
            <a:chExt cx="10972800" cy="762000"/>
          </a:xfrm>
        </p:grpSpPr>
        <p:grpSp>
          <p:nvGrpSpPr>
            <p:cNvPr id="7" name="Picture 12"/>
            <p:cNvGrpSpPr/>
            <p:nvPr/>
          </p:nvGrpSpPr>
          <p:grpSpPr bwMode="auto">
            <a:xfrm>
              <a:off x="10160000" y="152400"/>
              <a:ext cx="812801" cy="609600"/>
              <a:chOff x="0" y="0"/>
              <a:chExt cx="812800" cy="609600"/>
            </a:xfrm>
          </p:grpSpPr>
          <p:sp>
            <p:nvSpPr>
              <p:cNvPr id="8" name="Rechteck"/>
              <p:cNvSpPr/>
              <p:nvPr/>
            </p:nvSpPr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pic>
            <p:nvPicPr>
              <p:cNvPr id="9" name="image2.png" descr="image2.png"/>
              <p:cNvPicPr>
                <a:picLocks noChangeAspect="1"/>
              </p:cNvPicPr>
              <p:nvPr/>
            </p:nvPicPr>
            <p:blipFill>
              <a:blip r:embed="rId12"/>
              <a:stretch/>
            </p:blipFill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ln w="12700" cap="flat">
                <a:noFill/>
                <a:miter lim="400000"/>
              </a:ln>
            </p:spPr>
          </p:pic>
        </p:grpSp>
        <p:grpSp>
          <p:nvGrpSpPr>
            <p:cNvPr id="10" name="Group 13"/>
            <p:cNvGrpSpPr/>
            <p:nvPr/>
          </p:nvGrpSpPr>
          <p:grpSpPr bwMode="auto">
            <a:xfrm>
              <a:off x="-1" y="0"/>
              <a:ext cx="10913534" cy="0"/>
              <a:chOff x="0" y="0"/>
              <a:chExt cx="10913532" cy="0"/>
            </a:xfrm>
          </p:grpSpPr>
          <p:sp>
            <p:nvSpPr>
              <p:cNvPr id="11" name="Line 14"/>
              <p:cNvSpPr/>
              <p:nvPr/>
            </p:nvSpPr>
            <p:spPr bwMode="auto">
              <a:xfrm>
                <a:off x="0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83AF23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2" name="Line 15"/>
              <p:cNvSpPr/>
              <p:nvPr/>
            </p:nvSpPr>
            <p:spPr bwMode="auto">
              <a:xfrm>
                <a:off x="15917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7D32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3" name="Line 16"/>
              <p:cNvSpPr/>
              <p:nvPr/>
            </p:nvSpPr>
            <p:spPr bwMode="auto">
              <a:xfrm>
                <a:off x="31326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AF11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4" name="Line 17"/>
              <p:cNvSpPr/>
              <p:nvPr/>
            </p:nvSpPr>
            <p:spPr bwMode="auto">
              <a:xfrm>
                <a:off x="4690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590F68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5" name="Line 18"/>
              <p:cNvSpPr/>
              <p:nvPr/>
            </p:nvSpPr>
            <p:spPr bwMode="auto">
              <a:xfrm>
                <a:off x="6214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0082C6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6" name="Line 19"/>
              <p:cNvSpPr/>
              <p:nvPr/>
            </p:nvSpPr>
            <p:spPr bwMode="auto">
              <a:xfrm>
                <a:off x="77554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DBA619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7" name="Line 20"/>
              <p:cNvSpPr/>
              <p:nvPr/>
            </p:nvSpPr>
            <p:spPr bwMode="auto">
              <a:xfrm>
                <a:off x="93302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91C4EA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</p:grpSp>
      </p:grpSp>
      <p:sp>
        <p:nvSpPr>
          <p:cNvPr id="18" name="Titeltext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19" name="Textebene 1…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20" name="Foliennummer"/>
          <p:cNvSpPr>
            <a:spLocks noGrp="1"/>
          </p:cNvSpPr>
          <p:nvPr>
            <p:ph type="sldNum" sz="quarter" idx="2"/>
          </p:nvPr>
        </p:nvSpPr>
        <p:spPr bwMode="auto"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5pPr>
      <a:lvl6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6pPr>
      <a:lvl7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7pPr>
      <a:lvl8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8pPr>
      <a:lvl9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1pPr>
      <a:lvl2pPr marL="783771" marR="0" indent="-326571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–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2pPr>
      <a:lvl3pPr marL="1219200" marR="0" indent="-3048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-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3pPr>
      <a:lvl4pPr marL="17373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›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4pPr>
      <a:lvl5pPr marL="21945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»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5pPr>
      <a:lvl6pPr marL="26924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6pPr>
      <a:lvl7pPr marL="31496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7pPr>
      <a:lvl8pPr marL="36068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8pPr>
      <a:lvl9pPr marL="40640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f.uni-koeln.de/3608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lips2.uni-koeln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u="none" dirty="0"/>
              <a:t>Herzlich </a:t>
            </a:r>
            <a:r>
              <a:rPr u="none" dirty="0" err="1"/>
              <a:t>Willkommen</a:t>
            </a:r>
            <a:r>
              <a:rPr u="none" dirty="0"/>
              <a:t> </a:t>
            </a:r>
            <a:r>
              <a:rPr lang="de-DE" u="none" dirty="0"/>
              <a:t>zur Infoveranstaltung</a:t>
            </a:r>
            <a:br>
              <a:rPr lang="de-DE" u="none" dirty="0"/>
            </a:br>
            <a:r>
              <a:rPr lang="de-DE" u="none" dirty="0"/>
              <a:t>PO – Wechsel 2021</a:t>
            </a:r>
            <a:endParaRPr dirty="0"/>
          </a:p>
        </p:txBody>
      </p:sp>
      <p:sp>
        <p:nvSpPr>
          <p:cNvPr id="5" name="Untertitel 2"/>
          <p:cNvSpPr>
            <a:spLocks noGrp="1"/>
          </p:cNvSpPr>
          <p:nvPr>
            <p:ph type="subTitle" sz="quarter" idx="1"/>
          </p:nvPr>
        </p:nvSpPr>
        <p:spPr bwMode="auto"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Intermedia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7C6850A-6641-4BB4-9E1E-BCCA96264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61950"/>
            <a:ext cx="11991975" cy="613410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95EF95E-7BB3-48B8-A02B-343B57F45208}"/>
              </a:ext>
            </a:extLst>
          </p:cNvPr>
          <p:cNvSpPr/>
          <p:nvPr/>
        </p:nvSpPr>
        <p:spPr bwMode="auto">
          <a:xfrm>
            <a:off x="3287688" y="4653136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94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077CAD-4FD2-4124-A58B-DBEE6771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95287"/>
            <a:ext cx="12011025" cy="6067425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5CF6376-D031-47F3-9CA3-4CB322255BA7}"/>
              </a:ext>
            </a:extLst>
          </p:cNvPr>
          <p:cNvSpPr/>
          <p:nvPr/>
        </p:nvSpPr>
        <p:spPr bwMode="auto">
          <a:xfrm rot="2304608">
            <a:off x="8842492" y="2400003"/>
            <a:ext cx="2531763" cy="682905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82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E2E52E-C54E-4126-93C7-CAE15296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F843CD3-F196-4296-BABE-1FFBFD07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3"/>
            <a:ext cx="12192000" cy="65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E2E52E-C54E-4126-93C7-CAE15296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E281980-8FC4-48EE-AB80-3A814A925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46440"/>
            <a:ext cx="11600367" cy="68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E2E52E-C54E-4126-93C7-CAE15296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3222FF3-E411-4E6F-B98D-2F2A7D1E2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" y="692696"/>
            <a:ext cx="12019513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3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E2E52E-C54E-4126-93C7-CAE15296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F94202B1-3B15-49C9-B868-196B79DD9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3616"/>
            <a:ext cx="11307827" cy="66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Fragerunde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61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22462" y="548680"/>
            <a:ext cx="10363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PO - Wechsel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1127448" y="1709986"/>
            <a:ext cx="10009112" cy="38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Grundsätzliches</a:t>
            </a:r>
            <a:br>
              <a:rPr lang="de-DE" dirty="0"/>
            </a:br>
            <a:r>
              <a:rPr lang="de-DE" b="0" dirty="0"/>
              <a:t>- zur neuen PO</a:t>
            </a:r>
            <a:br>
              <a:rPr lang="de-DE" b="0" dirty="0"/>
            </a:br>
            <a:r>
              <a:rPr lang="de-DE" b="0" dirty="0"/>
              <a:t>- zur Anerkennung</a:t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Voraussichtlicher Zeitplan</a:t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Anerkennungsregeln	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Fragerunde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Grundsätzliches</a:t>
            </a:r>
            <a:br>
              <a:rPr lang="de-DE" dirty="0"/>
            </a:b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80E62F-7E80-4C51-B059-1BD380A3F4A2}"/>
              </a:ext>
            </a:extLst>
          </p:cNvPr>
          <p:cNvSpPr txBox="1"/>
          <p:nvPr/>
        </p:nvSpPr>
        <p:spPr bwMode="auto">
          <a:xfrm>
            <a:off x="3683732" y="3429000"/>
            <a:ext cx="4824536" cy="1477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Die PPP und weitere Infos werden bis ende Juli auf der Website des SSC Kunst Musik zur Verfügung gestellt:</a:t>
            </a:r>
          </a:p>
          <a:p>
            <a:r>
              <a:rPr lang="de-D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https://www.hf.uni-koeln.de/36087</a:t>
            </a:r>
            <a:r>
              <a:rPr lang="de-DE" dirty="0">
                <a:solidFill>
                  <a:schemeClr val="tx2"/>
                </a:solidFill>
              </a:rPr>
              <a:t> oder über eine Suchmaschine: „SSC Kunst Musik Köln“</a:t>
            </a:r>
          </a:p>
        </p:txBody>
      </p:sp>
    </p:spTree>
    <p:extLst>
      <p:ext uri="{BB962C8B-B14F-4D97-AF65-F5344CB8AC3E}">
        <p14:creationId xmlns:p14="http://schemas.microsoft.com/office/powerpoint/2010/main" val="302783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Grundsätzliches</a:t>
            </a:r>
            <a:endParaRPr dirty="0"/>
          </a:p>
        </p:txBody>
      </p:sp>
      <p:sp>
        <p:nvSpPr>
          <p:cNvPr id="7" name="Inhaltsplatzhalter 2"/>
          <p:cNvSpPr>
            <a:spLocks/>
          </p:cNvSpPr>
          <p:nvPr/>
        </p:nvSpPr>
        <p:spPr bwMode="auto">
          <a:xfrm>
            <a:off x="6435705" y="609599"/>
            <a:ext cx="5034642" cy="666296"/>
          </a:xfrm>
          <a:prstGeom prst="rect">
            <a:avLst/>
          </a:prstGeom>
          <a:ln w="12700">
            <a:miter lim="400000"/>
          </a:ln>
        </p:spPr>
        <p:txBody>
          <a:bodyPr lIns="45718" rIns="45718">
            <a:noAutofit/>
          </a:bodyPr>
          <a:lstStyle/>
          <a:p>
            <a:pPr lvl="1">
              <a:spcBef>
                <a:spcPts val="300"/>
              </a:spcBef>
              <a:defRPr sz="1500" b="1">
                <a:solidFill>
                  <a:srgbClr val="2B586C"/>
                </a:solidFill>
              </a:defRPr>
            </a:pPr>
            <a:r>
              <a:rPr>
                <a:solidFill>
                  <a:schemeClr val="bg1"/>
                </a:solidFill>
              </a:rPr>
              <a:t>http://klips2-support.uni-koeln.de/11545.html</a:t>
            </a:r>
          </a:p>
        </p:txBody>
      </p:sp>
      <p:sp>
        <p:nvSpPr>
          <p:cNvPr id="8" name="Rechteck 8"/>
          <p:cNvSpPr/>
          <p:nvPr/>
        </p:nvSpPr>
        <p:spPr bwMode="auto">
          <a:xfrm>
            <a:off x="6196439" y="2552978"/>
            <a:ext cx="616611" cy="14333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9" name="Rechteck 9"/>
          <p:cNvSpPr/>
          <p:nvPr/>
        </p:nvSpPr>
        <p:spPr bwMode="auto">
          <a:xfrm>
            <a:off x="3946769" y="3213025"/>
            <a:ext cx="789355" cy="35860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D2E947D-C704-468F-9245-8DB27EBCF2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2103" y="1988840"/>
            <a:ext cx="10046425" cy="36656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Für das Wintersemester 21/22 </a:t>
            </a:r>
            <a:r>
              <a:rPr lang="de-DE" dirty="0"/>
              <a:t>belegen </a:t>
            </a:r>
            <a:r>
              <a:rPr lang="de-DE" b="0" dirty="0"/>
              <a:t>Sie Ihre Lehrveranstaltungen noch über die Struktur der </a:t>
            </a:r>
            <a:r>
              <a:rPr lang="de-DE" dirty="0"/>
              <a:t>derzeit geltenden Prüfungsordnung</a:t>
            </a:r>
            <a:r>
              <a:rPr lang="de-DE" b="0" dirty="0"/>
              <a:t>. </a:t>
            </a:r>
          </a:p>
          <a:p>
            <a:pPr lvl="1">
              <a:spcBef>
                <a:spcPts val="400"/>
              </a:spcBef>
              <a:defRPr sz="2000"/>
            </a:pPr>
            <a:r>
              <a:rPr lang="de-DE" b="0" dirty="0"/>
              <a:t>Auf Klips 2.0 </a:t>
            </a:r>
            <a:r>
              <a:rPr lang="de-DE" b="0" dirty="0">
                <a:solidFill>
                  <a:schemeClr val="tx2"/>
                </a:solidFill>
              </a:rPr>
              <a:t>(</a:t>
            </a:r>
            <a:r>
              <a:rPr lang="de-DE" b="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https://klips2.uni-koeln.de</a:t>
            </a:r>
            <a:r>
              <a:rPr lang="de-DE" b="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An manchen Stellen kann das Lehrangebot thematisch nicht passend erscheinen.</a:t>
            </a:r>
          </a:p>
          <a:p>
            <a:pPr>
              <a:spcBef>
                <a:spcPts val="400"/>
              </a:spcBef>
              <a:defRPr sz="2000"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 gilt: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Der </a:t>
            </a:r>
            <a:r>
              <a:rPr lang="de-DE" dirty="0"/>
              <a:t>abgeschlossene Fachstudiengang/Unterrichtsfach</a:t>
            </a:r>
            <a:r>
              <a:rPr lang="de-DE" b="0" dirty="0"/>
              <a:t> bleiben in der Alten Ordnung.</a:t>
            </a:r>
            <a:br>
              <a:rPr lang="de-DE" b="0" dirty="0"/>
            </a:br>
            <a:r>
              <a:rPr lang="de-DE" b="0" dirty="0"/>
              <a:t>Das heißt alle Module sind abgeschlossen nur die Abschlussarbeit (BA, MA) fehlt.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Abgeschlossene</a:t>
            </a:r>
            <a:r>
              <a:rPr lang="de-DE" b="0" dirty="0"/>
              <a:t> Module werden </a:t>
            </a:r>
            <a:r>
              <a:rPr lang="de-DE" dirty="0"/>
              <a:t>vollständig</a:t>
            </a:r>
            <a:r>
              <a:rPr lang="de-DE" b="0" dirty="0"/>
              <a:t> 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Noch </a:t>
            </a:r>
            <a:r>
              <a:rPr lang="de-DE" dirty="0"/>
              <a:t>nicht abgeschlossene </a:t>
            </a:r>
            <a:r>
              <a:rPr lang="de-DE" b="0" dirty="0"/>
              <a:t>Module werden auf Basis der </a:t>
            </a:r>
            <a:r>
              <a:rPr lang="de-DE" dirty="0"/>
              <a:t>Einzelleistungen</a:t>
            </a:r>
            <a:r>
              <a:rPr lang="de-DE" b="0" dirty="0"/>
              <a:t> überführt*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Fehlversuche</a:t>
            </a:r>
            <a:r>
              <a:rPr lang="de-DE" b="0" dirty="0"/>
              <a:t> werden auch </a:t>
            </a:r>
            <a:r>
              <a:rPr lang="de-DE" dirty="0"/>
              <a:t>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 marL="0" indent="0" algn="r">
              <a:spcBef>
                <a:spcPts val="400"/>
              </a:spcBef>
              <a:buNone/>
              <a:defRPr sz="2000"/>
            </a:pPr>
            <a:r>
              <a:rPr lang="de-DE" sz="1400" b="0" dirty="0"/>
              <a:t>*Das werden wir uns später genauer anschauen.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Überführung</a:t>
            </a:r>
            <a:endParaRPr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74344D1-5C16-4A2C-976C-EB2C3F699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vor der Überführung in die neue PO sollten </a:t>
            </a:r>
            <a:r>
              <a:rPr lang="de-DE" dirty="0"/>
              <a:t>alle Leistungen </a:t>
            </a:r>
            <a:r>
              <a:rPr lang="de-DE" b="0" dirty="0"/>
              <a:t>aus dem Sommersemester 2021 </a:t>
            </a:r>
            <a:r>
              <a:rPr lang="de-DE" dirty="0"/>
              <a:t>vollständig verbucht </a:t>
            </a:r>
            <a:r>
              <a:rPr lang="de-DE" b="0" dirty="0"/>
              <a:t>sein. Das machen und wissen die Dozierenden.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die Übertragung der Leistungen aus der PO 2015 erfolgt durch </a:t>
            </a:r>
            <a:r>
              <a:rPr lang="de-DE" dirty="0"/>
              <a:t>SSC/Prüfungsamt </a:t>
            </a:r>
            <a:r>
              <a:rPr lang="de-DE" b="0" dirty="0"/>
              <a:t>auf Grundlage des </a:t>
            </a:r>
            <a:r>
              <a:rPr lang="de-DE" b="0" dirty="0" err="1"/>
              <a:t>ToR</a:t>
            </a:r>
            <a:r>
              <a:rPr lang="de-DE" b="0" dirty="0"/>
              <a:t> unter zu Hilfenahme der </a:t>
            </a:r>
            <a:r>
              <a:rPr lang="de-DE" dirty="0"/>
              <a:t>standardisierten Überführungsregeln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Ihr </a:t>
            </a:r>
            <a:r>
              <a:rPr lang="de-DE" dirty="0"/>
              <a:t>Leistungsstand</a:t>
            </a:r>
            <a:r>
              <a:rPr lang="de-DE" b="0" dirty="0"/>
              <a:t> aus der PO 2015 „verschwindet“ nicht, sondern wird im SSC/Prüfungsamt </a:t>
            </a:r>
            <a:r>
              <a:rPr lang="de-DE" dirty="0"/>
              <a:t>archiviert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Nicht vorgenommene Leistungsverbuchungen können dann im Einzelfall direkt in der PO 21 nacherfasst werden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feil: Chevron 25">
            <a:extLst>
              <a:ext uri="{FF2B5EF4-FFF2-40B4-BE49-F238E27FC236}">
                <a16:creationId xmlns:a16="http://schemas.microsoft.com/office/drawing/2014/main" id="{AEBD7B52-FD9B-43A4-A1A9-A347CDD0A350}"/>
              </a:ext>
            </a:extLst>
          </p:cNvPr>
          <p:cNvSpPr/>
          <p:nvPr/>
        </p:nvSpPr>
        <p:spPr bwMode="auto">
          <a:xfrm>
            <a:off x="4394869" y="1754515"/>
            <a:ext cx="6283780" cy="1143001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Zeitraum der Überführung</a:t>
            </a:r>
          </a:p>
          <a:p>
            <a:pPr algn="ctr"/>
            <a:r>
              <a:rPr lang="de-DE" sz="2400" dirty="0">
                <a:solidFill>
                  <a:schemeClr val="tx2"/>
                </a:solidFill>
              </a:rPr>
              <a:t>Ab Dezember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B26A9B7-EBF2-46E1-A864-05C7B7DCEEDD}"/>
              </a:ext>
            </a:extLst>
          </p:cNvPr>
          <p:cNvGrpSpPr/>
          <p:nvPr/>
        </p:nvGrpSpPr>
        <p:grpSpPr>
          <a:xfrm>
            <a:off x="1513351" y="2780470"/>
            <a:ext cx="2504222" cy="2160698"/>
            <a:chOff x="1343472" y="2881136"/>
            <a:chExt cx="2448272" cy="148396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7BC6A3B-D8E6-4A9F-B54A-23D8AFDE13BD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2747D17-02B8-4535-9AAE-4703183604EB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82438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tx2"/>
                  </a:solidFill>
                </a:rPr>
                <a:t>ToR</a:t>
              </a:r>
              <a:r>
                <a:rPr lang="de-DE" b="1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auf eigenem Computer speichern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02C1621-B643-461E-93B7-3EA8509E2F5A}"/>
              </a:ext>
            </a:extLst>
          </p:cNvPr>
          <p:cNvGrpSpPr/>
          <p:nvPr/>
        </p:nvGrpSpPr>
        <p:grpSpPr>
          <a:xfrm>
            <a:off x="4652019" y="3139930"/>
            <a:ext cx="2448272" cy="1483968"/>
            <a:chOff x="1343472" y="2881136"/>
            <a:chExt cx="2448272" cy="148396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3E31D68-6EC0-4C38-B482-6CBD1148B33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8300B41-9A09-46DE-8935-03A80F19840A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los geht*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A32567C-BDEC-4B22-92FE-F44B0CCF0F5E}"/>
              </a:ext>
            </a:extLst>
          </p:cNvPr>
          <p:cNvGrpSpPr/>
          <p:nvPr/>
        </p:nvGrpSpPr>
        <p:grpSpPr>
          <a:xfrm>
            <a:off x="7304687" y="3124197"/>
            <a:ext cx="2448272" cy="1483968"/>
            <a:chOff x="1343472" y="2881136"/>
            <a:chExt cx="2448272" cy="148396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1B56F99-C47D-45D9-B321-0A6E7A9BD49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A6D26F2-8D0C-44B4-A298-D6736765F6C8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erfolgt ist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92822A5-B67D-43FA-B257-B522629763DB}"/>
              </a:ext>
            </a:extLst>
          </p:cNvPr>
          <p:cNvGrpSpPr/>
          <p:nvPr/>
        </p:nvGrpSpPr>
        <p:grpSpPr>
          <a:xfrm>
            <a:off x="8806282" y="3980580"/>
            <a:ext cx="2448272" cy="1483968"/>
            <a:chOff x="1343472" y="2881136"/>
            <a:chExt cx="2448272" cy="1483968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5499AB5-B651-4A7E-85BB-D33E331FFF6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87B56D2-51DC-4BC4-8514-8FF510AC2CC8}"/>
                </a:ext>
              </a:extLst>
            </p:cNvPr>
            <p:cNvSpPr txBox="1"/>
            <p:nvPr/>
          </p:nvSpPr>
          <p:spPr bwMode="auto">
            <a:xfrm>
              <a:off x="1560983" y="3448866"/>
              <a:ext cx="201325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Überprüfen</a:t>
              </a:r>
            </a:p>
          </p:txBody>
        </p:sp>
      </p:grp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BB8263C2-AA13-4613-9094-D223790D1109}"/>
              </a:ext>
            </a:extLst>
          </p:cNvPr>
          <p:cNvSpPr/>
          <p:nvPr/>
        </p:nvSpPr>
        <p:spPr bwMode="auto">
          <a:xfrm>
            <a:off x="952226" y="1998158"/>
            <a:ext cx="3311961" cy="655713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Ende </a:t>
            </a:r>
            <a:r>
              <a:rPr lang="de-DE" sz="2400" dirty="0">
                <a:solidFill>
                  <a:schemeClr val="tx2"/>
                </a:solidFill>
              </a:rPr>
              <a:t>September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3706968-8715-4231-A093-4A3051272F71}"/>
              </a:ext>
            </a:extLst>
          </p:cNvPr>
          <p:cNvSpPr txBox="1"/>
          <p:nvPr/>
        </p:nvSpPr>
        <p:spPr bwMode="auto">
          <a:xfrm>
            <a:off x="9190675" y="576422"/>
            <a:ext cx="3169817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Fett</a:t>
            </a:r>
            <a:r>
              <a:rPr lang="de-DE" dirty="0">
                <a:solidFill>
                  <a:schemeClr val="tx2"/>
                </a:solidFill>
              </a:rPr>
              <a:t>: Sie als Studierende kümmern sich bitte darum.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D4EEB4D-1DCA-4046-B7DD-17BC61DE3CAA}"/>
              </a:ext>
            </a:extLst>
          </p:cNvPr>
          <p:cNvSpPr txBox="1"/>
          <p:nvPr/>
        </p:nvSpPr>
        <p:spPr bwMode="auto">
          <a:xfrm>
            <a:off x="4868043" y="5002883"/>
            <a:ext cx="3339583" cy="923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* Dann erstmal keine Anzeige von Leistungen in KLIPS 2.0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00B87-51D0-4E77-A347-8F9CBF7E6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FCD018-E4B0-42C8-80B8-5C0A4D96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69"/>
            <a:ext cx="12192000" cy="574586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FF624F8-2A19-443A-85D1-67AEE1481B6D}"/>
              </a:ext>
            </a:extLst>
          </p:cNvPr>
          <p:cNvSpPr/>
          <p:nvPr/>
        </p:nvSpPr>
        <p:spPr bwMode="auto">
          <a:xfrm>
            <a:off x="10704512" y="491901"/>
            <a:ext cx="1584176" cy="371128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E5BFA97-9324-4752-A04B-C982924CD246}"/>
              </a:ext>
            </a:extLst>
          </p:cNvPr>
          <p:cNvSpPr/>
          <p:nvPr/>
        </p:nvSpPr>
        <p:spPr bwMode="auto">
          <a:xfrm>
            <a:off x="8184232" y="377601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504359"/>
      </p:ext>
    </p:extLst>
  </p:cSld>
  <p:clrMapOvr>
    <a:masterClrMapping/>
  </p:clrMapOvr>
</p:sld>
</file>

<file path=ppt/theme/theme1.xml><?xml version="1.0" encoding="utf-8"?>
<a:theme xmlns:a="http://schemas.openxmlformats.org/drawingml/2006/main" name="UniPPT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>
    <a:extraClrScheme>
      <a:clrScheme name="UniPPTDesign">
        <a:dk1>
          <a:srgbClr val="000000"/>
        </a:dk1>
        <a:lt1>
          <a:srgbClr val="FFFFFF"/>
        </a:lt1>
        <a:dk2>
          <a:srgbClr val="A7A7A7"/>
        </a:dk2>
        <a:lt2>
          <a:srgbClr val="535353"/>
        </a:lt2>
        <a:accent1>
          <a:srgbClr val="BBE0E3"/>
        </a:accent1>
        <a:accent2>
          <a:srgbClr val="333399"/>
        </a:accent2>
        <a:accent3>
          <a:srgbClr val="8F8F8F"/>
        </a:accent3>
        <a:accent4>
          <a:srgbClr val="70707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FF00FF"/>
        </a:folHlink>
      </a:clrScheme>
    </a:extraClrScheme>
  </a:extraClrSchemeLst>
</a:theme>
</file>

<file path=ppt/theme/theme2.xml><?xml version="1.0" encoding="utf-8"?>
<a:theme xmlns:a="http://schemas.openxmlformats.org/drawingml/2006/main" name="UniPPTDesign">
  <a:themeElements>
    <a:clrScheme name="UniPPT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DocSecurity>0</DocSecurity>
  <PresentationFormat>Breitbild</PresentationFormat>
  <Paragraphs>54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</vt:lpstr>
      <vt:lpstr>UniPPTDesign</vt:lpstr>
      <vt:lpstr>Herzlich Willkommen zur Infoveranstaltung PO – Wechsel 2021</vt:lpstr>
      <vt:lpstr>PO - Wechsel</vt:lpstr>
      <vt:lpstr>Grundsätzliches </vt:lpstr>
      <vt:lpstr>Grundsätzliches</vt:lpstr>
      <vt:lpstr>Grundsätzlich gilt:</vt:lpstr>
      <vt:lpstr>Überführung</vt:lpstr>
      <vt:lpstr>Ablauf</vt:lpstr>
      <vt:lpstr>Ablauf</vt:lpstr>
      <vt:lpstr>Klips 2.0</vt:lpstr>
      <vt:lpstr>Klips 2.0</vt:lpstr>
      <vt:lpstr>Klips 2.0</vt:lpstr>
      <vt:lpstr>PowerPoint-Präsentation</vt:lpstr>
      <vt:lpstr>PowerPoint-Präsentation</vt:lpstr>
      <vt:lpstr>PowerPoint-Präsentation</vt:lpstr>
      <vt:lpstr>PowerPoint-Präsentation</vt:lpstr>
      <vt:lpstr>Fragerunde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Infoveranstaltung PO – Wechsel 2021</dc:title>
  <dc:subject/>
  <dc:creator>Mitarbeiter</dc:creator>
  <cp:keywords/>
  <dc:description/>
  <cp:lastModifiedBy>Benjamin Mausolf</cp:lastModifiedBy>
  <cp:revision>25</cp:revision>
  <dcterms:modified xsi:type="dcterms:W3CDTF">2021-07-20T12:57:46Z</dcterms:modified>
  <cp:category/>
  <dc:identifier/>
  <cp:contentStatus/>
  <dc:language/>
  <cp:version/>
</cp:coreProperties>
</file>