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96" r:id="rId3"/>
    <p:sldId id="298" r:id="rId4"/>
    <p:sldId id="258" r:id="rId5"/>
    <p:sldId id="299" r:id="rId6"/>
    <p:sldId id="662" r:id="rId7"/>
    <p:sldId id="483" r:id="rId8"/>
    <p:sldId id="297" r:id="rId9"/>
    <p:sldId id="274" r:id="rId10"/>
    <p:sldId id="275" r:id="rId11"/>
    <p:sldId id="276" r:id="rId12"/>
    <p:sldId id="277" r:id="rId13"/>
    <p:sldId id="265" r:id="rId14"/>
    <p:sldId id="266" r:id="rId15"/>
    <p:sldId id="484" r:id="rId16"/>
    <p:sldId id="280" r:id="rId17"/>
    <p:sldId id="281" r:id="rId18"/>
    <p:sldId id="267" r:id="rId19"/>
    <p:sldId id="283" r:id="rId20"/>
    <p:sldId id="284" r:id="rId21"/>
    <p:sldId id="285" r:id="rId22"/>
    <p:sldId id="286" r:id="rId23"/>
    <p:sldId id="287" r:id="rId24"/>
    <p:sldId id="485" r:id="rId25"/>
    <p:sldId id="289" r:id="rId26"/>
    <p:sldId id="290" r:id="rId27"/>
    <p:sldId id="291" r:id="rId28"/>
    <p:sldId id="292" r:id="rId29"/>
    <p:sldId id="295" r:id="rId30"/>
    <p:sldId id="260" r:id="rId31"/>
    <p:sldId id="261" r:id="rId32"/>
    <p:sldId id="262" r:id="rId33"/>
    <p:sldId id="263" r:id="rId34"/>
    <p:sldId id="268" r:id="rId35"/>
    <p:sldId id="661" r:id="rId36"/>
    <p:sldId id="486" r:id="rId37"/>
    <p:sldId id="270" r:id="rId38"/>
  </p:sldIdLst>
  <p:sldSz cx="12192000" cy="6858000"/>
  <p:notesSz cx="6858000" cy="12192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1" autoAdjust="0"/>
    <p:restoredTop sz="94551"/>
  </p:normalViewPr>
  <p:slideViewPr>
    <p:cSldViewPr>
      <p:cViewPr varScale="1">
        <p:scale>
          <a:sx n="111" d="100"/>
          <a:sy n="111" d="100"/>
        </p:scale>
        <p:origin x="58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hyperlink" Target="https://gb.uni-koeln.de/" TargetMode="External"/><Relationship Id="rId13" Type="http://schemas.openxmlformats.org/officeDocument/2006/relationships/image" Target="../media/image29.jpg"/><Relationship Id="rId3" Type="http://schemas.openxmlformats.org/officeDocument/2006/relationships/hyperlink" Target="https://www.kstw.de/" TargetMode="External"/><Relationship Id="rId7" Type="http://schemas.openxmlformats.org/officeDocument/2006/relationships/hyperlink" Target="https://www.ilias.uni-koeln.de/ilias/goto_uk_cat_1587934.html" TargetMode="External"/><Relationship Id="rId12" Type="http://schemas.openxmlformats.org/officeDocument/2006/relationships/image" Target="../media/image28.jpg"/><Relationship Id="rId2" Type="http://schemas.openxmlformats.org/officeDocument/2006/relationships/hyperlink" Target="https://inklusion.uni-koeln.de/" TargetMode="External"/><Relationship Id="rId1" Type="http://schemas.openxmlformats.org/officeDocument/2006/relationships/hyperlink" Target="https://verwaltung.uni-koeln.de/abteilung21/content/index_ger.html" TargetMode="External"/><Relationship Id="rId6" Type="http://schemas.openxmlformats.org/officeDocument/2006/relationships/hyperlink" Target="https://rrzk.uni-koeln.de/" TargetMode="External"/><Relationship Id="rId11" Type="http://schemas.openxmlformats.org/officeDocument/2006/relationships/image" Target="../media/image27.jpeg"/><Relationship Id="rId5" Type="http://schemas.openxmlformats.org/officeDocument/2006/relationships/hyperlink" Target="https://klips2-support.uni-koeln.de/" TargetMode="External"/><Relationship Id="rId10" Type="http://schemas.openxmlformats.org/officeDocument/2006/relationships/image" Target="../media/image26.jpeg"/><Relationship Id="rId4" Type="http://schemas.openxmlformats.org/officeDocument/2006/relationships/hyperlink" Target="https://www.ub.uni-koeln.de/index.html" TargetMode="External"/><Relationship Id="rId9"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8" Type="http://schemas.openxmlformats.org/officeDocument/2006/relationships/hyperlink" Target="https://klips2-support.uni-koeln.de/" TargetMode="External"/><Relationship Id="rId13" Type="http://schemas.openxmlformats.org/officeDocument/2006/relationships/image" Target="../media/image29.jpg"/><Relationship Id="rId3" Type="http://schemas.openxmlformats.org/officeDocument/2006/relationships/hyperlink" Target="https://inklusion.uni-koeln.de/" TargetMode="External"/><Relationship Id="rId7" Type="http://schemas.openxmlformats.org/officeDocument/2006/relationships/image" Target="../media/image27.jpeg"/><Relationship Id="rId12" Type="http://schemas.openxmlformats.org/officeDocument/2006/relationships/hyperlink" Target="https://gb.uni-koeln.de/" TargetMode="External"/><Relationship Id="rId2" Type="http://schemas.openxmlformats.org/officeDocument/2006/relationships/image" Target="../media/image25.jpeg"/><Relationship Id="rId1" Type="http://schemas.openxmlformats.org/officeDocument/2006/relationships/hyperlink" Target="https://verwaltung.uni-koeln.de/abteilung21/content/index_ger.html" TargetMode="External"/><Relationship Id="rId6" Type="http://schemas.openxmlformats.org/officeDocument/2006/relationships/hyperlink" Target="https://www.ub.uni-koeln.de/index.html" TargetMode="External"/><Relationship Id="rId11" Type="http://schemas.openxmlformats.org/officeDocument/2006/relationships/image" Target="../media/image28.jpg"/><Relationship Id="rId5" Type="http://schemas.openxmlformats.org/officeDocument/2006/relationships/image" Target="../media/image26.jpeg"/><Relationship Id="rId10" Type="http://schemas.openxmlformats.org/officeDocument/2006/relationships/hyperlink" Target="https://www.ilias.uni-koeln.de/ilias/goto_uk_cat_1587934.html" TargetMode="External"/><Relationship Id="rId4" Type="http://schemas.openxmlformats.org/officeDocument/2006/relationships/hyperlink" Target="https://www.kstw.de/" TargetMode="External"/><Relationship Id="rId9" Type="http://schemas.openxmlformats.org/officeDocument/2006/relationships/hyperlink" Target="https://rrzk.uni-koeln.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625F7-5F21-4D49-B2AA-77FAAEA80FDA}"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de-DE"/>
        </a:p>
      </dgm:t>
    </dgm:pt>
    <dgm:pt modelId="{5D917A78-6A31-AF40-8952-B50409BD0A0D}">
      <dgm:prSet phldrT="[Text]"/>
      <dgm:spPr/>
      <dgm:t>
        <a:bodyPr/>
        <a:lstStyle/>
        <a:p>
          <a:r>
            <a:rPr lang="de-DE" b="1" dirty="0">
              <a:latin typeface="Arial Narrow" panose="020B0606020202030204" pitchFamily="34" charset="0"/>
              <a:hlinkClick xmlns:r="http://schemas.openxmlformats.org/officeDocument/2006/relationships" r:id="rId1"/>
            </a:rPr>
            <a:t>Zentrale Studienberatung (ZSB)</a:t>
          </a:r>
          <a:endParaRPr lang="de-DE" b="1" dirty="0">
            <a:latin typeface="Arial Narrow" panose="020B0606020202030204" pitchFamily="34" charset="0"/>
          </a:endParaRPr>
        </a:p>
      </dgm:t>
    </dgm:pt>
    <dgm:pt modelId="{74BD207E-6B09-7143-B772-FC452068FF01}" type="parTrans" cxnId="{DF504B70-82E8-464A-B12F-2C52270E04F4}">
      <dgm:prSet/>
      <dgm:spPr/>
      <dgm:t>
        <a:bodyPr/>
        <a:lstStyle/>
        <a:p>
          <a:endParaRPr lang="de-DE"/>
        </a:p>
      </dgm:t>
    </dgm:pt>
    <dgm:pt modelId="{553D9E2C-8F52-1B41-96E2-5229CD18D936}" type="sibTrans" cxnId="{DF504B70-82E8-464A-B12F-2C52270E04F4}">
      <dgm:prSet/>
      <dgm:spPr/>
      <dgm:t>
        <a:bodyPr/>
        <a:lstStyle/>
        <a:p>
          <a:endParaRPr lang="de-DE"/>
        </a:p>
      </dgm:t>
    </dgm:pt>
    <dgm:pt modelId="{9236DAD8-189F-584D-8731-F44BE16BCC55}">
      <dgm:prSet phldrT="[Text]"/>
      <dgm:spPr/>
      <dgm:t>
        <a:bodyPr/>
        <a:lstStyle/>
        <a:p>
          <a:r>
            <a:rPr lang="de-DE" b="1" dirty="0">
              <a:latin typeface="Arial Narrow" panose="020B0606020202030204" pitchFamily="34" charset="0"/>
              <a:hlinkClick xmlns:r="http://schemas.openxmlformats.org/officeDocument/2006/relationships" r:id="rId2"/>
            </a:rPr>
            <a:t>Servicezentrum Inklusion</a:t>
          </a:r>
          <a:endParaRPr lang="de-DE" b="1" dirty="0">
            <a:latin typeface="Arial Narrow" panose="020B0606020202030204" pitchFamily="34" charset="0"/>
          </a:endParaRPr>
        </a:p>
      </dgm:t>
    </dgm:pt>
    <dgm:pt modelId="{FA31F794-070C-A547-9CEA-8946491BFD5C}" type="parTrans" cxnId="{F04C7B82-38C2-154E-A6EC-A8E828CC8321}">
      <dgm:prSet/>
      <dgm:spPr/>
      <dgm:t>
        <a:bodyPr/>
        <a:lstStyle/>
        <a:p>
          <a:endParaRPr lang="de-DE"/>
        </a:p>
      </dgm:t>
    </dgm:pt>
    <dgm:pt modelId="{8C0E0930-CF95-D640-85C4-3F5A7C8CAC61}" type="sibTrans" cxnId="{F04C7B82-38C2-154E-A6EC-A8E828CC8321}">
      <dgm:prSet/>
      <dgm:spPr/>
      <dgm:t>
        <a:bodyPr/>
        <a:lstStyle/>
        <a:p>
          <a:endParaRPr lang="de-DE"/>
        </a:p>
      </dgm:t>
    </dgm:pt>
    <dgm:pt modelId="{EEAAE483-7EF0-E741-9521-F454165DB717}">
      <dgm:prSet phldrT="[Text]"/>
      <dgm:spPr/>
      <dgm:t>
        <a:bodyPr/>
        <a:lstStyle/>
        <a:p>
          <a:r>
            <a:rPr lang="de-DE" b="1" dirty="0">
              <a:latin typeface="Arial Narrow" panose="020B0606020202030204" pitchFamily="34" charset="0"/>
              <a:hlinkClick xmlns:r="http://schemas.openxmlformats.org/officeDocument/2006/relationships" r:id="rId3"/>
            </a:rPr>
            <a:t>Studierendenwerk</a:t>
          </a:r>
          <a:endParaRPr lang="de-DE" b="1" dirty="0">
            <a:latin typeface="Arial Narrow" panose="020B0606020202030204" pitchFamily="34" charset="0"/>
          </a:endParaRPr>
        </a:p>
      </dgm:t>
    </dgm:pt>
    <dgm:pt modelId="{F1902758-24A3-B846-B38A-A83BD2331159}" type="parTrans" cxnId="{465CC9DF-A4C3-8A44-8073-DE0112DEAE90}">
      <dgm:prSet/>
      <dgm:spPr/>
      <dgm:t>
        <a:bodyPr/>
        <a:lstStyle/>
        <a:p>
          <a:endParaRPr lang="de-DE"/>
        </a:p>
      </dgm:t>
    </dgm:pt>
    <dgm:pt modelId="{2A47C0A3-0239-3043-B6D0-E83EF6D0580C}" type="sibTrans" cxnId="{465CC9DF-A4C3-8A44-8073-DE0112DEAE90}">
      <dgm:prSet/>
      <dgm:spPr/>
      <dgm:t>
        <a:bodyPr/>
        <a:lstStyle/>
        <a:p>
          <a:endParaRPr lang="de-DE"/>
        </a:p>
      </dgm:t>
    </dgm:pt>
    <dgm:pt modelId="{55B89FAA-4483-2D4D-BF1B-712E68B717A0}">
      <dgm:prSet phldrT="[Text]"/>
      <dgm:spPr/>
      <dgm:t>
        <a:bodyPr/>
        <a:lstStyle/>
        <a:p>
          <a:r>
            <a:rPr lang="de-DE" b="1" dirty="0">
              <a:latin typeface="Arial Narrow" panose="020B0606020202030204" pitchFamily="34" charset="0"/>
              <a:hlinkClick xmlns:r="http://schemas.openxmlformats.org/officeDocument/2006/relationships" r:id="rId4"/>
            </a:rPr>
            <a:t>Bibliotheken der Universität zu Köln</a:t>
          </a:r>
          <a:endParaRPr lang="de-DE" b="1" dirty="0">
            <a:latin typeface="Arial Narrow" panose="020B0606020202030204" pitchFamily="34" charset="0"/>
          </a:endParaRPr>
        </a:p>
      </dgm:t>
    </dgm:pt>
    <dgm:pt modelId="{6B9182B1-02B6-6241-BD93-D866A3C00933}" type="parTrans" cxnId="{5F692505-89F3-0D44-9350-25527CF1D2B4}">
      <dgm:prSet/>
      <dgm:spPr/>
      <dgm:t>
        <a:bodyPr/>
        <a:lstStyle/>
        <a:p>
          <a:endParaRPr lang="de-DE"/>
        </a:p>
      </dgm:t>
    </dgm:pt>
    <dgm:pt modelId="{C610495C-E00E-244B-8B4F-8442B3353808}" type="sibTrans" cxnId="{5F692505-89F3-0D44-9350-25527CF1D2B4}">
      <dgm:prSet/>
      <dgm:spPr/>
      <dgm:t>
        <a:bodyPr/>
        <a:lstStyle/>
        <a:p>
          <a:endParaRPr lang="de-DE"/>
        </a:p>
      </dgm:t>
    </dgm:pt>
    <dgm:pt modelId="{9D7B149D-D97C-EE46-8444-41890DAA641C}">
      <dgm:prSet phldrT="[Text]"/>
      <dgm:spPr/>
      <dgm:t>
        <a:bodyPr/>
        <a:lstStyle/>
        <a:p>
          <a:r>
            <a:rPr lang="de-DE" b="1" dirty="0">
              <a:latin typeface="Arial Narrow" panose="020B0606020202030204" pitchFamily="34" charset="0"/>
            </a:rPr>
            <a:t>Technischer Support</a:t>
          </a:r>
        </a:p>
      </dgm:t>
    </dgm:pt>
    <dgm:pt modelId="{FFA5A7D0-2212-0240-838B-07E8011A4809}" type="parTrans" cxnId="{332E2223-CA1C-9C40-9B83-90D760410DD3}">
      <dgm:prSet/>
      <dgm:spPr/>
      <dgm:t>
        <a:bodyPr/>
        <a:lstStyle/>
        <a:p>
          <a:endParaRPr lang="de-DE"/>
        </a:p>
      </dgm:t>
    </dgm:pt>
    <dgm:pt modelId="{A8F4D064-6B98-A945-ABD0-F86E29735877}" type="sibTrans" cxnId="{332E2223-CA1C-9C40-9B83-90D760410DD3}">
      <dgm:prSet/>
      <dgm:spPr/>
      <dgm:t>
        <a:bodyPr/>
        <a:lstStyle/>
        <a:p>
          <a:endParaRPr lang="de-DE"/>
        </a:p>
      </dgm:t>
    </dgm:pt>
    <dgm:pt modelId="{F9810546-D364-5648-8902-14FD8A452688}">
      <dgm:prSet/>
      <dgm:spPr/>
      <dgm:t>
        <a:bodyPr/>
        <a:lstStyle/>
        <a:p>
          <a:r>
            <a:rPr lang="de-DE" dirty="0">
              <a:latin typeface="Arial Narrow" panose="020B0606020202030204" pitchFamily="34" charset="0"/>
            </a:rPr>
            <a:t>Angebote der ZSB für Studierende</a:t>
          </a:r>
        </a:p>
      </dgm:t>
    </dgm:pt>
    <dgm:pt modelId="{66AC87FB-4984-7F41-ABE7-C780D0D3B080}" type="parTrans" cxnId="{E1623FA1-5D2E-B344-A129-529144B7D2A8}">
      <dgm:prSet/>
      <dgm:spPr/>
      <dgm:t>
        <a:bodyPr/>
        <a:lstStyle/>
        <a:p>
          <a:endParaRPr lang="de-DE"/>
        </a:p>
      </dgm:t>
    </dgm:pt>
    <dgm:pt modelId="{971B815E-264E-A442-99E3-ECDB940FF06D}" type="sibTrans" cxnId="{E1623FA1-5D2E-B344-A129-529144B7D2A8}">
      <dgm:prSet/>
      <dgm:spPr/>
      <dgm:t>
        <a:bodyPr/>
        <a:lstStyle/>
        <a:p>
          <a:endParaRPr lang="de-DE"/>
        </a:p>
      </dgm:t>
    </dgm:pt>
    <dgm:pt modelId="{8814505A-9A2A-314D-89B8-0A0991774640}">
      <dgm:prSet/>
      <dgm:spPr/>
      <dgm:t>
        <a:bodyPr/>
        <a:lstStyle/>
        <a:p>
          <a:r>
            <a:rPr lang="de-DE" dirty="0">
              <a:latin typeface="Arial Narrow" panose="020B0606020202030204" pitchFamily="34" charset="0"/>
            </a:rPr>
            <a:t>Beratung für Studierende mit Behinderung oder chronischer Erkrankung</a:t>
          </a:r>
        </a:p>
      </dgm:t>
    </dgm:pt>
    <dgm:pt modelId="{A27BE69F-BBD6-1846-B8E5-ADB8F441C203}" type="parTrans" cxnId="{0693787E-EF64-7442-8E1B-117464C1D393}">
      <dgm:prSet/>
      <dgm:spPr/>
      <dgm:t>
        <a:bodyPr/>
        <a:lstStyle/>
        <a:p>
          <a:endParaRPr lang="de-DE"/>
        </a:p>
      </dgm:t>
    </dgm:pt>
    <dgm:pt modelId="{FF49EBEE-6102-3E44-95D5-7E321C901418}" type="sibTrans" cxnId="{0693787E-EF64-7442-8E1B-117464C1D393}">
      <dgm:prSet/>
      <dgm:spPr/>
      <dgm:t>
        <a:bodyPr/>
        <a:lstStyle/>
        <a:p>
          <a:endParaRPr lang="de-DE"/>
        </a:p>
      </dgm:t>
    </dgm:pt>
    <dgm:pt modelId="{B3CBF7D2-D04E-7D4D-8CBA-188E6050A64A}">
      <dgm:prSet/>
      <dgm:spPr/>
      <dgm:t>
        <a:bodyPr/>
        <a:lstStyle/>
        <a:p>
          <a:r>
            <a:rPr lang="de-DE" dirty="0">
              <a:latin typeface="Arial Narrow" panose="020B0606020202030204" pitchFamily="34" charset="0"/>
            </a:rPr>
            <a:t>Assistentenstelle</a:t>
          </a:r>
        </a:p>
      </dgm:t>
    </dgm:pt>
    <dgm:pt modelId="{91166E27-9D45-5C4C-8EA0-21432879CE9C}" type="parTrans" cxnId="{8D9AEF48-D390-664C-88D3-E01E28BF32C2}">
      <dgm:prSet/>
      <dgm:spPr/>
      <dgm:t>
        <a:bodyPr/>
        <a:lstStyle/>
        <a:p>
          <a:endParaRPr lang="de-DE"/>
        </a:p>
      </dgm:t>
    </dgm:pt>
    <dgm:pt modelId="{8B2B53CD-F6F5-D248-89D0-D2B5F6F6C61D}" type="sibTrans" cxnId="{8D9AEF48-D390-664C-88D3-E01E28BF32C2}">
      <dgm:prSet/>
      <dgm:spPr/>
      <dgm:t>
        <a:bodyPr/>
        <a:lstStyle/>
        <a:p>
          <a:endParaRPr lang="de-DE"/>
        </a:p>
      </dgm:t>
    </dgm:pt>
    <dgm:pt modelId="{664A1097-8C6D-D540-A402-600C662C85E2}">
      <dgm:prSet/>
      <dgm:spPr/>
      <dgm:t>
        <a:bodyPr/>
        <a:lstStyle/>
        <a:p>
          <a:r>
            <a:rPr lang="de-DE" dirty="0">
              <a:latin typeface="Arial Narrow" panose="020B0606020202030204" pitchFamily="34" charset="0"/>
            </a:rPr>
            <a:t>Beratung für Studierende mit psychischen Belastungen und Erkrankungen</a:t>
          </a:r>
        </a:p>
      </dgm:t>
    </dgm:pt>
    <dgm:pt modelId="{CF131739-1DE6-384B-BC9C-01C2B823DB4D}" type="parTrans" cxnId="{7D35EC46-9DD8-9D48-8F58-355EC62A8CFE}">
      <dgm:prSet/>
      <dgm:spPr/>
      <dgm:t>
        <a:bodyPr/>
        <a:lstStyle/>
        <a:p>
          <a:endParaRPr lang="de-DE"/>
        </a:p>
      </dgm:t>
    </dgm:pt>
    <dgm:pt modelId="{2CAE8DE9-6D7B-A845-8D86-D4A80FE620A7}" type="sibTrans" cxnId="{7D35EC46-9DD8-9D48-8F58-355EC62A8CFE}">
      <dgm:prSet/>
      <dgm:spPr/>
      <dgm:t>
        <a:bodyPr/>
        <a:lstStyle/>
        <a:p>
          <a:endParaRPr lang="de-DE"/>
        </a:p>
      </dgm:t>
    </dgm:pt>
    <dgm:pt modelId="{E0EB012F-B4A7-FE43-BE94-B970271BC585}">
      <dgm:prSet phldrT="[Text]"/>
      <dgm:spPr/>
      <dgm:t>
        <a:bodyPr/>
        <a:lstStyle/>
        <a:p>
          <a:r>
            <a:rPr lang="de-DE" dirty="0">
              <a:latin typeface="Arial Narrow" panose="020B0606020202030204" pitchFamily="34" charset="0"/>
            </a:rPr>
            <a:t>Psychologische Beratung bei Studienschwierigkeiten und persönlichen Problemen</a:t>
          </a:r>
        </a:p>
      </dgm:t>
    </dgm:pt>
    <dgm:pt modelId="{3D849FC2-8FC2-7244-963E-A8BD6CF3B4A3}" type="parTrans" cxnId="{5ADF1BF0-A1E4-8F4A-B32C-2027032886A6}">
      <dgm:prSet/>
      <dgm:spPr/>
      <dgm:t>
        <a:bodyPr/>
        <a:lstStyle/>
        <a:p>
          <a:endParaRPr lang="de-DE"/>
        </a:p>
      </dgm:t>
    </dgm:pt>
    <dgm:pt modelId="{FCE23DE6-76C1-1C42-88A5-DFFEACE4BFB4}" type="sibTrans" cxnId="{5ADF1BF0-A1E4-8F4A-B32C-2027032886A6}">
      <dgm:prSet/>
      <dgm:spPr/>
      <dgm:t>
        <a:bodyPr/>
        <a:lstStyle/>
        <a:p>
          <a:endParaRPr lang="de-DE"/>
        </a:p>
      </dgm:t>
    </dgm:pt>
    <dgm:pt modelId="{B0A5DC30-5C42-034D-A975-A93A7910EB0D}">
      <dgm:prSet phldrT="[Text]"/>
      <dgm:spPr/>
      <dgm:t>
        <a:bodyPr/>
        <a:lstStyle/>
        <a:p>
          <a:r>
            <a:rPr lang="de-DE" dirty="0">
              <a:latin typeface="Arial Narrow" panose="020B0606020202030204" pitchFamily="34" charset="0"/>
              <a:hlinkClick xmlns:r="http://schemas.openxmlformats.org/officeDocument/2006/relationships" r:id="rId5"/>
            </a:rPr>
            <a:t>KLIPS 2.0</a:t>
          </a:r>
          <a:endParaRPr lang="de-DE" dirty="0">
            <a:latin typeface="Arial Narrow" panose="020B0606020202030204" pitchFamily="34" charset="0"/>
          </a:endParaRPr>
        </a:p>
      </dgm:t>
    </dgm:pt>
    <dgm:pt modelId="{2B3F173D-93DE-AF41-A12C-E49038166A5D}" type="parTrans" cxnId="{798FE8C5-8F73-9942-9FF4-7BF57174B66A}">
      <dgm:prSet/>
      <dgm:spPr/>
      <dgm:t>
        <a:bodyPr/>
        <a:lstStyle/>
        <a:p>
          <a:endParaRPr lang="de-DE"/>
        </a:p>
      </dgm:t>
    </dgm:pt>
    <dgm:pt modelId="{DFC38DA5-1DE6-2345-8C40-2FB8750608BC}" type="sibTrans" cxnId="{798FE8C5-8F73-9942-9FF4-7BF57174B66A}">
      <dgm:prSet/>
      <dgm:spPr/>
      <dgm:t>
        <a:bodyPr/>
        <a:lstStyle/>
        <a:p>
          <a:endParaRPr lang="de-DE"/>
        </a:p>
      </dgm:t>
    </dgm:pt>
    <dgm:pt modelId="{E5E219ED-A3B0-C944-A52B-98D10BC24A22}">
      <dgm:prSet phldrT="[Text]"/>
      <dgm:spPr/>
      <dgm:t>
        <a:bodyPr/>
        <a:lstStyle/>
        <a:p>
          <a:r>
            <a:rPr lang="de-DE" dirty="0">
              <a:latin typeface="Arial Narrow" panose="020B0606020202030204" pitchFamily="34" charset="0"/>
              <a:hlinkClick xmlns:r="http://schemas.openxmlformats.org/officeDocument/2006/relationships" r:id="rId6"/>
            </a:rPr>
            <a:t>RRZK</a:t>
          </a:r>
          <a:endParaRPr lang="de-DE" dirty="0">
            <a:latin typeface="Arial Narrow" panose="020B0606020202030204" pitchFamily="34" charset="0"/>
          </a:endParaRPr>
        </a:p>
      </dgm:t>
    </dgm:pt>
    <dgm:pt modelId="{D004FC9E-D8DE-2546-832E-3ECF4EB93DCA}" type="parTrans" cxnId="{B7264BE5-6343-2947-8241-DB6E0C1E5F38}">
      <dgm:prSet/>
      <dgm:spPr/>
      <dgm:t>
        <a:bodyPr/>
        <a:lstStyle/>
        <a:p>
          <a:endParaRPr lang="de-DE"/>
        </a:p>
      </dgm:t>
    </dgm:pt>
    <dgm:pt modelId="{750E826C-8029-CB48-9878-3E49AA92B9BE}" type="sibTrans" cxnId="{B7264BE5-6343-2947-8241-DB6E0C1E5F38}">
      <dgm:prSet/>
      <dgm:spPr/>
      <dgm:t>
        <a:bodyPr/>
        <a:lstStyle/>
        <a:p>
          <a:endParaRPr lang="de-DE"/>
        </a:p>
      </dgm:t>
    </dgm:pt>
    <dgm:pt modelId="{A371203F-05D0-F047-9B20-29E3D9538DF0}">
      <dgm:prSet phldrT="[Text]"/>
      <dgm:spPr/>
      <dgm:t>
        <a:bodyPr/>
        <a:lstStyle/>
        <a:p>
          <a:r>
            <a:rPr lang="de-DE" dirty="0">
              <a:latin typeface="Arial Narrow" panose="020B0606020202030204" pitchFamily="34" charset="0"/>
              <a:hlinkClick xmlns:r="http://schemas.openxmlformats.org/officeDocument/2006/relationships" r:id="rId7"/>
            </a:rPr>
            <a:t>ILIAS</a:t>
          </a:r>
          <a:endParaRPr lang="de-DE" dirty="0">
            <a:latin typeface="Arial Narrow" panose="020B0606020202030204" pitchFamily="34" charset="0"/>
          </a:endParaRPr>
        </a:p>
      </dgm:t>
    </dgm:pt>
    <dgm:pt modelId="{52AF82D7-9195-5D4A-AB3A-B13E9EE5D548}" type="parTrans" cxnId="{229BA70B-B51F-DD4A-AE0A-D707A5D0DDF1}">
      <dgm:prSet/>
      <dgm:spPr/>
      <dgm:t>
        <a:bodyPr/>
        <a:lstStyle/>
        <a:p>
          <a:endParaRPr lang="de-DE"/>
        </a:p>
      </dgm:t>
    </dgm:pt>
    <dgm:pt modelId="{E003FE27-5901-0243-B4F3-D929F63C0D40}" type="sibTrans" cxnId="{229BA70B-B51F-DD4A-AE0A-D707A5D0DDF1}">
      <dgm:prSet/>
      <dgm:spPr/>
      <dgm:t>
        <a:bodyPr/>
        <a:lstStyle/>
        <a:p>
          <a:endParaRPr lang="de-DE"/>
        </a:p>
      </dgm:t>
    </dgm:pt>
    <dgm:pt modelId="{ADE89A0E-082F-E64E-852F-4C303185CCCC}">
      <dgm:prSet/>
      <dgm:spPr/>
      <dgm:t>
        <a:bodyPr/>
        <a:lstStyle/>
        <a:p>
          <a:r>
            <a:rPr lang="de-DE" dirty="0">
              <a:latin typeface="Arial Narrow" panose="020B0606020202030204" pitchFamily="34" charset="0"/>
            </a:rPr>
            <a:t>Universitäts- und Stadtbibliothek</a:t>
          </a:r>
        </a:p>
      </dgm:t>
    </dgm:pt>
    <dgm:pt modelId="{05BB1320-99C0-2C40-BE95-0FAD6E2D43F5}" type="parTrans" cxnId="{48CA1FAF-B896-3448-82FD-0C2AB24899C6}">
      <dgm:prSet/>
      <dgm:spPr/>
      <dgm:t>
        <a:bodyPr/>
        <a:lstStyle/>
        <a:p>
          <a:endParaRPr lang="de-DE"/>
        </a:p>
      </dgm:t>
    </dgm:pt>
    <dgm:pt modelId="{3EC61FEC-DE26-BB44-81C8-78466F870C79}" type="sibTrans" cxnId="{48CA1FAF-B896-3448-82FD-0C2AB24899C6}">
      <dgm:prSet/>
      <dgm:spPr/>
      <dgm:t>
        <a:bodyPr/>
        <a:lstStyle/>
        <a:p>
          <a:endParaRPr lang="de-DE"/>
        </a:p>
      </dgm:t>
    </dgm:pt>
    <dgm:pt modelId="{2E7B2E62-DED1-4775-9060-4A9EFA73793B}">
      <dgm:prSet phldrT="[Text]"/>
      <dgm:spPr/>
      <dgm:t>
        <a:bodyPr/>
        <a:lstStyle/>
        <a:p>
          <a:r>
            <a:rPr lang="de-DE" b="1" dirty="0">
              <a:latin typeface="Arial Narrow" panose="020B0606020202030204" pitchFamily="34" charset="0"/>
              <a:hlinkClick xmlns:r="http://schemas.openxmlformats.org/officeDocument/2006/relationships" r:id="rId8"/>
            </a:rPr>
            <a:t>Gleichstellungsbeauftragte</a:t>
          </a:r>
          <a:endParaRPr lang="de-DE" b="1" dirty="0">
            <a:latin typeface="Arial Narrow" panose="020B0606020202030204" pitchFamily="34" charset="0"/>
          </a:endParaRPr>
        </a:p>
      </dgm:t>
    </dgm:pt>
    <dgm:pt modelId="{1D9E75EF-576A-4197-B9EF-AB3E46425258}" type="parTrans" cxnId="{A5AF2E9D-0B90-4058-AB84-7BCEC2B15599}">
      <dgm:prSet/>
      <dgm:spPr/>
      <dgm:t>
        <a:bodyPr/>
        <a:lstStyle/>
        <a:p>
          <a:endParaRPr lang="de-DE"/>
        </a:p>
      </dgm:t>
    </dgm:pt>
    <dgm:pt modelId="{06D17926-4791-4C4D-B5B9-A048E9C735CA}" type="sibTrans" cxnId="{A5AF2E9D-0B90-4058-AB84-7BCEC2B15599}">
      <dgm:prSet/>
      <dgm:spPr/>
      <dgm:t>
        <a:bodyPr/>
        <a:lstStyle/>
        <a:p>
          <a:endParaRPr lang="de-DE"/>
        </a:p>
      </dgm:t>
    </dgm:pt>
    <dgm:pt modelId="{08CBE9E8-0299-4ACB-9ED3-23DFDB8952F5}">
      <dgm:prSet phldrT="[Text]"/>
      <dgm:spPr/>
      <dgm:t>
        <a:bodyPr/>
        <a:lstStyle/>
        <a:p>
          <a:r>
            <a:rPr lang="de-DE" dirty="0">
              <a:latin typeface="Arial Narrow" panose="020B0606020202030204" pitchFamily="34" charset="0"/>
            </a:rPr>
            <a:t>Diversität</a:t>
          </a:r>
        </a:p>
      </dgm:t>
    </dgm:pt>
    <dgm:pt modelId="{A3BF75DE-0115-4F6D-88A8-7F3FC8FE4399}" type="parTrans" cxnId="{E931F645-B863-49F0-B531-B02471D78C2E}">
      <dgm:prSet/>
      <dgm:spPr/>
      <dgm:t>
        <a:bodyPr/>
        <a:lstStyle/>
        <a:p>
          <a:endParaRPr lang="de-DE"/>
        </a:p>
      </dgm:t>
    </dgm:pt>
    <dgm:pt modelId="{A4CEBB6C-DE7E-4020-A400-996A5B9CC193}" type="sibTrans" cxnId="{E931F645-B863-49F0-B531-B02471D78C2E}">
      <dgm:prSet/>
      <dgm:spPr/>
      <dgm:t>
        <a:bodyPr/>
        <a:lstStyle/>
        <a:p>
          <a:endParaRPr lang="de-DE"/>
        </a:p>
      </dgm:t>
    </dgm:pt>
    <dgm:pt modelId="{EA4BFA42-38E9-49C4-83F3-1203D5979968}">
      <dgm:prSet phldrT="[Text]"/>
      <dgm:spPr/>
      <dgm:t>
        <a:bodyPr/>
        <a:lstStyle/>
        <a:p>
          <a:r>
            <a:rPr lang="de-DE" dirty="0">
              <a:latin typeface="Arial Narrow" panose="020B0606020202030204" pitchFamily="34" charset="0"/>
            </a:rPr>
            <a:t>Perspektivenvielfalt</a:t>
          </a:r>
        </a:p>
      </dgm:t>
    </dgm:pt>
    <dgm:pt modelId="{8D52B179-DBC6-4D72-BBEB-1338B69C874F}" type="parTrans" cxnId="{D46CCADA-9625-464A-BB07-56CC62334C03}">
      <dgm:prSet/>
      <dgm:spPr/>
      <dgm:t>
        <a:bodyPr/>
        <a:lstStyle/>
        <a:p>
          <a:endParaRPr lang="de-DE"/>
        </a:p>
      </dgm:t>
    </dgm:pt>
    <dgm:pt modelId="{28EBA4B2-FC18-4E67-843D-8CB30388AB5A}" type="sibTrans" cxnId="{D46CCADA-9625-464A-BB07-56CC62334C03}">
      <dgm:prSet/>
      <dgm:spPr/>
      <dgm:t>
        <a:bodyPr/>
        <a:lstStyle/>
        <a:p>
          <a:endParaRPr lang="de-DE"/>
        </a:p>
      </dgm:t>
    </dgm:pt>
    <dgm:pt modelId="{B6DDEE34-69D4-47C5-8E82-F8B2C07C2FFF}">
      <dgm:prSet phldrT="[Text]"/>
      <dgm:spPr/>
      <dgm:t>
        <a:bodyPr/>
        <a:lstStyle/>
        <a:p>
          <a:r>
            <a:rPr lang="de-DE" dirty="0">
              <a:latin typeface="Arial Narrow" panose="020B0606020202030204" pitchFamily="34" charset="0"/>
            </a:rPr>
            <a:t>Chancengleichheit</a:t>
          </a:r>
        </a:p>
      </dgm:t>
    </dgm:pt>
    <dgm:pt modelId="{19558EEE-A39F-4FD2-BF34-8784F5C62FEC}" type="parTrans" cxnId="{FEA27147-FBC9-4173-A4E3-2D1BF69EE5DF}">
      <dgm:prSet/>
      <dgm:spPr/>
      <dgm:t>
        <a:bodyPr/>
        <a:lstStyle/>
        <a:p>
          <a:endParaRPr lang="de-DE"/>
        </a:p>
      </dgm:t>
    </dgm:pt>
    <dgm:pt modelId="{44497A2D-5D9E-48DD-8184-A9040B8635E7}" type="sibTrans" cxnId="{FEA27147-FBC9-4173-A4E3-2D1BF69EE5DF}">
      <dgm:prSet/>
      <dgm:spPr/>
      <dgm:t>
        <a:bodyPr/>
        <a:lstStyle/>
        <a:p>
          <a:endParaRPr lang="de-DE"/>
        </a:p>
      </dgm:t>
    </dgm:pt>
    <dgm:pt modelId="{926F13FC-B356-2244-9A4E-98FEE7AA950F}" type="pres">
      <dgm:prSet presAssocID="{54D625F7-5F21-4D49-B2AA-77FAAEA80FDA}" presName="Name0" presStyleCnt="0">
        <dgm:presLayoutVars>
          <dgm:dir/>
          <dgm:resizeHandles val="exact"/>
        </dgm:presLayoutVars>
      </dgm:prSet>
      <dgm:spPr/>
    </dgm:pt>
    <dgm:pt modelId="{FF4FC201-5C7C-E146-BE8A-D9E88FAC71E4}" type="pres">
      <dgm:prSet presAssocID="{5D917A78-6A31-AF40-8952-B50409BD0A0D}" presName="composite" presStyleCnt="0"/>
      <dgm:spPr/>
    </dgm:pt>
    <dgm:pt modelId="{95B8E012-F7D7-1847-9C2E-B475B185C1B8}" type="pres">
      <dgm:prSet presAssocID="{5D917A78-6A31-AF40-8952-B50409BD0A0D}" presName="rect1" presStyleLbl="trAlignAcc1" presStyleIdx="0" presStyleCnt="6">
        <dgm:presLayoutVars>
          <dgm:bulletEnabled val="1"/>
        </dgm:presLayoutVars>
      </dgm:prSet>
      <dgm:spPr/>
    </dgm:pt>
    <dgm:pt modelId="{5B4B0EDF-E0C9-4046-A762-48A4EDA4A989}" type="pres">
      <dgm:prSet presAssocID="{5D917A78-6A31-AF40-8952-B50409BD0A0D}" presName="rect2" presStyleLbl="fgImgPlace1" presStyleIdx="0" presStyleCnt="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30000" r="-130000"/>
          </a:stretch>
        </a:blipFill>
      </dgm:spPr>
    </dgm:pt>
    <dgm:pt modelId="{673DA167-E7C5-1347-83D2-0790D654D9C9}" type="pres">
      <dgm:prSet presAssocID="{553D9E2C-8F52-1B41-96E2-5229CD18D936}" presName="sibTrans" presStyleCnt="0"/>
      <dgm:spPr/>
    </dgm:pt>
    <dgm:pt modelId="{9A0C1620-8D08-6242-8309-AA3FB2BE8C78}" type="pres">
      <dgm:prSet presAssocID="{9236DAD8-189F-584D-8731-F44BE16BCC55}" presName="composite" presStyleCnt="0"/>
      <dgm:spPr/>
    </dgm:pt>
    <dgm:pt modelId="{4EFA24CD-80BA-7A4B-B95D-7F65DF41588A}" type="pres">
      <dgm:prSet presAssocID="{9236DAD8-189F-584D-8731-F44BE16BCC55}" presName="rect1" presStyleLbl="trAlignAcc1" presStyleIdx="1" presStyleCnt="6">
        <dgm:presLayoutVars>
          <dgm:bulletEnabled val="1"/>
        </dgm:presLayoutVars>
      </dgm:prSet>
      <dgm:spPr/>
    </dgm:pt>
    <dgm:pt modelId="{4962F112-E3D2-794D-BA7A-C29F9A30853A}" type="pres">
      <dgm:prSet presAssocID="{9236DAD8-189F-584D-8731-F44BE16BCC55}" presName="rect2" presStyleLbl="fgImgPlace1" presStyleIdx="1" presStyleCnt="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30000" r="-130000"/>
          </a:stretch>
        </a:blipFill>
      </dgm:spPr>
    </dgm:pt>
    <dgm:pt modelId="{1FCD41A8-0736-1D48-9623-139A90CEBCF2}" type="pres">
      <dgm:prSet presAssocID="{8C0E0930-CF95-D640-85C4-3F5A7C8CAC61}" presName="sibTrans" presStyleCnt="0"/>
      <dgm:spPr/>
    </dgm:pt>
    <dgm:pt modelId="{CCD7D8DC-8325-074F-BA66-8C2438C93FA6}" type="pres">
      <dgm:prSet presAssocID="{EEAAE483-7EF0-E741-9521-F454165DB717}" presName="composite" presStyleCnt="0"/>
      <dgm:spPr/>
    </dgm:pt>
    <dgm:pt modelId="{BBA85708-E883-C747-BE85-157D9CD03261}" type="pres">
      <dgm:prSet presAssocID="{EEAAE483-7EF0-E741-9521-F454165DB717}" presName="rect1" presStyleLbl="trAlignAcc1" presStyleIdx="2" presStyleCnt="6">
        <dgm:presLayoutVars>
          <dgm:bulletEnabled val="1"/>
        </dgm:presLayoutVars>
      </dgm:prSet>
      <dgm:spPr/>
    </dgm:pt>
    <dgm:pt modelId="{1D60DF19-32A4-7D4C-929A-E818BF474E33}" type="pres">
      <dgm:prSet presAssocID="{EEAAE483-7EF0-E741-9521-F454165DB717}" presName="rect2" presStyleLbl="fgImgPlace1" presStyleIdx="2" presStyleCnt="6"/>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62000" r="-62000"/>
          </a:stretch>
        </a:blipFill>
      </dgm:spPr>
    </dgm:pt>
    <dgm:pt modelId="{B54DD7B8-A127-4246-8585-C8E11F9A6784}" type="pres">
      <dgm:prSet presAssocID="{2A47C0A3-0239-3043-B6D0-E83EF6D0580C}" presName="sibTrans" presStyleCnt="0"/>
      <dgm:spPr/>
    </dgm:pt>
    <dgm:pt modelId="{AA55517E-2251-A946-848F-3910E15C7C8F}" type="pres">
      <dgm:prSet presAssocID="{55B89FAA-4483-2D4D-BF1B-712E68B717A0}" presName="composite" presStyleCnt="0"/>
      <dgm:spPr/>
    </dgm:pt>
    <dgm:pt modelId="{CADBB409-925F-AD4B-BC86-7CA662000808}" type="pres">
      <dgm:prSet presAssocID="{55B89FAA-4483-2D4D-BF1B-712E68B717A0}" presName="rect1" presStyleLbl="trAlignAcc1" presStyleIdx="3" presStyleCnt="6">
        <dgm:presLayoutVars>
          <dgm:bulletEnabled val="1"/>
        </dgm:presLayoutVars>
      </dgm:prSet>
      <dgm:spPr/>
    </dgm:pt>
    <dgm:pt modelId="{985DE473-8733-1B4C-925F-046D3F0F494F}" type="pres">
      <dgm:prSet presAssocID="{55B89FAA-4483-2D4D-BF1B-712E68B717A0}" presName="rect2" presStyleLbl="fgImgPlace1" presStyleIdx="3" presStyleCnt="6"/>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83000" r="-83000"/>
          </a:stretch>
        </a:blipFill>
      </dgm:spPr>
    </dgm:pt>
    <dgm:pt modelId="{4CF13178-928F-0D4C-BA2F-DF9FF828750A}" type="pres">
      <dgm:prSet presAssocID="{C610495C-E00E-244B-8B4F-8442B3353808}" presName="sibTrans" presStyleCnt="0"/>
      <dgm:spPr/>
    </dgm:pt>
    <dgm:pt modelId="{A203EC5A-768C-FD42-A9E0-80011D833C91}" type="pres">
      <dgm:prSet presAssocID="{9D7B149D-D97C-EE46-8444-41890DAA641C}" presName="composite" presStyleCnt="0"/>
      <dgm:spPr/>
    </dgm:pt>
    <dgm:pt modelId="{7FDCDFD5-569E-AE42-A62F-F3C53CA05F44}" type="pres">
      <dgm:prSet presAssocID="{9D7B149D-D97C-EE46-8444-41890DAA641C}" presName="rect1" presStyleLbl="trAlignAcc1" presStyleIdx="4" presStyleCnt="6" custLinFactNeighborX="161" custLinFactNeighborY="-10216">
        <dgm:presLayoutVars>
          <dgm:bulletEnabled val="1"/>
        </dgm:presLayoutVars>
      </dgm:prSet>
      <dgm:spPr/>
    </dgm:pt>
    <dgm:pt modelId="{A285F4AD-43BE-6E4B-9206-60106CBDC5D9}" type="pres">
      <dgm:prSet presAssocID="{9D7B149D-D97C-EE46-8444-41890DAA641C}" presName="rect2" presStyleLbl="fgImgPlace1" presStyleIdx="4" presStyleCnt="6" custLinFactNeighborX="1697" custLinFactNeighborY="485"/>
      <dgm:spPr>
        <a:blipFill>
          <a:blip xmlns:r="http://schemas.openxmlformats.org/officeDocument/2006/relationships" r:embed="rId12">
            <a:extLst>
              <a:ext uri="{28A0092B-C50C-407E-A947-70E740481C1C}">
                <a14:useLocalDpi xmlns:a14="http://schemas.microsoft.com/office/drawing/2010/main" val="0"/>
              </a:ext>
            </a:extLst>
          </a:blip>
          <a:srcRect/>
          <a:stretch>
            <a:fillRect l="-148000" r="-148000"/>
          </a:stretch>
        </a:blipFill>
      </dgm:spPr>
    </dgm:pt>
    <dgm:pt modelId="{23AE00FB-9484-4252-BA52-B2E50E3ACC3E}" type="pres">
      <dgm:prSet presAssocID="{A8F4D064-6B98-A945-ABD0-F86E29735877}" presName="sibTrans" presStyleCnt="0"/>
      <dgm:spPr/>
    </dgm:pt>
    <dgm:pt modelId="{47E11434-F1BD-4FF2-954B-36695F4A0073}" type="pres">
      <dgm:prSet presAssocID="{2E7B2E62-DED1-4775-9060-4A9EFA73793B}" presName="composite" presStyleCnt="0"/>
      <dgm:spPr/>
    </dgm:pt>
    <dgm:pt modelId="{669C9D15-A28A-40A9-B0D9-512D66ACEC3A}" type="pres">
      <dgm:prSet presAssocID="{2E7B2E62-DED1-4775-9060-4A9EFA73793B}" presName="rect1" presStyleLbl="trAlignAcc1" presStyleIdx="5" presStyleCnt="6" custLinFactNeighborX="-1857" custLinFactNeighborY="-21380">
        <dgm:presLayoutVars>
          <dgm:bulletEnabled val="1"/>
        </dgm:presLayoutVars>
      </dgm:prSet>
      <dgm:spPr/>
    </dgm:pt>
    <dgm:pt modelId="{CDC49C96-6AD1-4FC1-A861-81F0E8C97673}" type="pres">
      <dgm:prSet presAssocID="{2E7B2E62-DED1-4775-9060-4A9EFA73793B}" presName="rect2" presStyleLbl="fgImgPlace1" presStyleIdx="5" presStyleCnt="6"/>
      <dgm:spPr>
        <a:blipFill>
          <a:blip xmlns:r="http://schemas.openxmlformats.org/officeDocument/2006/relationships" r:embed="rId13">
            <a:extLst>
              <a:ext uri="{28A0092B-C50C-407E-A947-70E740481C1C}">
                <a14:useLocalDpi xmlns:a14="http://schemas.microsoft.com/office/drawing/2010/main" val="0"/>
              </a:ext>
            </a:extLst>
          </a:blip>
          <a:srcRect/>
          <a:stretch>
            <a:fillRect l="-50000" r="-50000"/>
          </a:stretch>
        </a:blipFill>
      </dgm:spPr>
    </dgm:pt>
  </dgm:ptLst>
  <dgm:cxnLst>
    <dgm:cxn modelId="{353CC304-9EB5-8742-9505-EF45013D16EB}" type="presOf" srcId="{A371203F-05D0-F047-9B20-29E3D9538DF0}" destId="{7FDCDFD5-569E-AE42-A62F-F3C53CA05F44}" srcOrd="0" destOrd="3" presId="urn:microsoft.com/office/officeart/2008/layout/PictureStrips"/>
    <dgm:cxn modelId="{787AFA04-F8FB-E849-87B9-B7AA9CB81336}" type="presOf" srcId="{55B89FAA-4483-2D4D-BF1B-712E68B717A0}" destId="{CADBB409-925F-AD4B-BC86-7CA662000808}" srcOrd="0" destOrd="0" presId="urn:microsoft.com/office/officeart/2008/layout/PictureStrips"/>
    <dgm:cxn modelId="{5F692505-89F3-0D44-9350-25527CF1D2B4}" srcId="{54D625F7-5F21-4D49-B2AA-77FAAEA80FDA}" destId="{55B89FAA-4483-2D4D-BF1B-712E68B717A0}" srcOrd="3" destOrd="0" parTransId="{6B9182B1-02B6-6241-BD93-D866A3C00933}" sibTransId="{C610495C-E00E-244B-8B4F-8442B3353808}"/>
    <dgm:cxn modelId="{229BA70B-B51F-DD4A-AE0A-D707A5D0DDF1}" srcId="{9D7B149D-D97C-EE46-8444-41890DAA641C}" destId="{A371203F-05D0-F047-9B20-29E3D9538DF0}" srcOrd="2" destOrd="0" parTransId="{52AF82D7-9195-5D4A-AB3A-B13E9EE5D548}" sibTransId="{E003FE27-5901-0243-B4F3-D929F63C0D40}"/>
    <dgm:cxn modelId="{5DF6BF12-5D50-6548-9A1F-67CE13625458}" type="presOf" srcId="{9236DAD8-189F-584D-8731-F44BE16BCC55}" destId="{4EFA24CD-80BA-7A4B-B95D-7F65DF41588A}" srcOrd="0" destOrd="0" presId="urn:microsoft.com/office/officeart/2008/layout/PictureStrips"/>
    <dgm:cxn modelId="{332E2223-CA1C-9C40-9B83-90D760410DD3}" srcId="{54D625F7-5F21-4D49-B2AA-77FAAEA80FDA}" destId="{9D7B149D-D97C-EE46-8444-41890DAA641C}" srcOrd="4" destOrd="0" parTransId="{FFA5A7D0-2212-0240-838B-07E8011A4809}" sibTransId="{A8F4D064-6B98-A945-ABD0-F86E29735877}"/>
    <dgm:cxn modelId="{AD608B29-2E08-4138-8E11-5DFAE7621345}" type="presOf" srcId="{EA4BFA42-38E9-49C4-83F3-1203D5979968}" destId="{669C9D15-A28A-40A9-B0D9-512D66ACEC3A}" srcOrd="0" destOrd="2" presId="urn:microsoft.com/office/officeart/2008/layout/PictureStrips"/>
    <dgm:cxn modelId="{34D8A938-358E-D14C-AE4A-CF273F9B1162}" type="presOf" srcId="{F9810546-D364-5648-8902-14FD8A452688}" destId="{95B8E012-F7D7-1847-9C2E-B475B185C1B8}" srcOrd="0" destOrd="1" presId="urn:microsoft.com/office/officeart/2008/layout/PictureStrips"/>
    <dgm:cxn modelId="{2D678145-E138-6245-BCEC-91B32896B746}" type="presOf" srcId="{8814505A-9A2A-314D-89B8-0A0991774640}" destId="{4EFA24CD-80BA-7A4B-B95D-7F65DF41588A}" srcOrd="0" destOrd="1" presId="urn:microsoft.com/office/officeart/2008/layout/PictureStrips"/>
    <dgm:cxn modelId="{E931F645-B863-49F0-B531-B02471D78C2E}" srcId="{2E7B2E62-DED1-4775-9060-4A9EFA73793B}" destId="{08CBE9E8-0299-4ACB-9ED3-23DFDB8952F5}" srcOrd="0" destOrd="0" parTransId="{A3BF75DE-0115-4F6D-88A8-7F3FC8FE4399}" sibTransId="{A4CEBB6C-DE7E-4020-A400-996A5B9CC193}"/>
    <dgm:cxn modelId="{7D35EC46-9DD8-9D48-8F58-355EC62A8CFE}" srcId="{9236DAD8-189F-584D-8731-F44BE16BCC55}" destId="{664A1097-8C6D-D540-A402-600C662C85E2}" srcOrd="2" destOrd="0" parTransId="{CF131739-1DE6-384B-BC9C-01C2B823DB4D}" sibTransId="{2CAE8DE9-6D7B-A845-8D86-D4A80FE620A7}"/>
    <dgm:cxn modelId="{FEA27147-FBC9-4173-A4E3-2D1BF69EE5DF}" srcId="{2E7B2E62-DED1-4775-9060-4A9EFA73793B}" destId="{B6DDEE34-69D4-47C5-8E82-F8B2C07C2FFF}" srcOrd="2" destOrd="0" parTransId="{19558EEE-A39F-4FD2-BF34-8784F5C62FEC}" sibTransId="{44497A2D-5D9E-48DD-8184-A9040B8635E7}"/>
    <dgm:cxn modelId="{8D9AEF48-D390-664C-88D3-E01E28BF32C2}" srcId="{9236DAD8-189F-584D-8731-F44BE16BCC55}" destId="{B3CBF7D2-D04E-7D4D-8CBA-188E6050A64A}" srcOrd="1" destOrd="0" parTransId="{91166E27-9D45-5C4C-8EA0-21432879CE9C}" sibTransId="{8B2B53CD-F6F5-D248-89D0-D2B5F6F6C61D}"/>
    <dgm:cxn modelId="{41131264-D086-1A4C-9DD8-D74D6B3B6051}" type="presOf" srcId="{5D917A78-6A31-AF40-8952-B50409BD0A0D}" destId="{95B8E012-F7D7-1847-9C2E-B475B185C1B8}" srcOrd="0" destOrd="0" presId="urn:microsoft.com/office/officeart/2008/layout/PictureStrips"/>
    <dgm:cxn modelId="{DF504B70-82E8-464A-B12F-2C52270E04F4}" srcId="{54D625F7-5F21-4D49-B2AA-77FAAEA80FDA}" destId="{5D917A78-6A31-AF40-8952-B50409BD0A0D}" srcOrd="0" destOrd="0" parTransId="{74BD207E-6B09-7143-B772-FC452068FF01}" sibTransId="{553D9E2C-8F52-1B41-96E2-5229CD18D936}"/>
    <dgm:cxn modelId="{0FCAA770-B0D7-F34E-850A-288FD9464BD0}" type="presOf" srcId="{B0A5DC30-5C42-034D-A975-A93A7910EB0D}" destId="{7FDCDFD5-569E-AE42-A62F-F3C53CA05F44}" srcOrd="0" destOrd="1" presId="urn:microsoft.com/office/officeart/2008/layout/PictureStrips"/>
    <dgm:cxn modelId="{23065574-54BA-4711-AE28-3D6295EA1F61}" type="presOf" srcId="{08CBE9E8-0299-4ACB-9ED3-23DFDB8952F5}" destId="{669C9D15-A28A-40A9-B0D9-512D66ACEC3A}" srcOrd="0" destOrd="1" presId="urn:microsoft.com/office/officeart/2008/layout/PictureStrips"/>
    <dgm:cxn modelId="{23CE9D74-E494-DA4D-8BFB-022E3DA8E482}" type="presOf" srcId="{54D625F7-5F21-4D49-B2AA-77FAAEA80FDA}" destId="{926F13FC-B356-2244-9A4E-98FEE7AA950F}" srcOrd="0" destOrd="0" presId="urn:microsoft.com/office/officeart/2008/layout/PictureStrips"/>
    <dgm:cxn modelId="{0693787E-EF64-7442-8E1B-117464C1D393}" srcId="{9236DAD8-189F-584D-8731-F44BE16BCC55}" destId="{8814505A-9A2A-314D-89B8-0A0991774640}" srcOrd="0" destOrd="0" parTransId="{A27BE69F-BBD6-1846-B8E5-ADB8F441C203}" sibTransId="{FF49EBEE-6102-3E44-95D5-7E321C901418}"/>
    <dgm:cxn modelId="{F04C7B82-38C2-154E-A6EC-A8E828CC8321}" srcId="{54D625F7-5F21-4D49-B2AA-77FAAEA80FDA}" destId="{9236DAD8-189F-584D-8731-F44BE16BCC55}" srcOrd="1" destOrd="0" parTransId="{FA31F794-070C-A547-9CEA-8946491BFD5C}" sibTransId="{8C0E0930-CF95-D640-85C4-3F5A7C8CAC61}"/>
    <dgm:cxn modelId="{FC78C783-D8FD-2D4A-B993-E9FB8532C0C5}" type="presOf" srcId="{ADE89A0E-082F-E64E-852F-4C303185CCCC}" destId="{CADBB409-925F-AD4B-BC86-7CA662000808}" srcOrd="0" destOrd="1" presId="urn:microsoft.com/office/officeart/2008/layout/PictureStrips"/>
    <dgm:cxn modelId="{AF5CC489-9EFC-FD4B-85D8-D8EE41B63484}" type="presOf" srcId="{B3CBF7D2-D04E-7D4D-8CBA-188E6050A64A}" destId="{4EFA24CD-80BA-7A4B-B95D-7F65DF41588A}" srcOrd="0" destOrd="2" presId="urn:microsoft.com/office/officeart/2008/layout/PictureStrips"/>
    <dgm:cxn modelId="{BA179999-B16E-46A5-B84E-836A96A664D1}" type="presOf" srcId="{B6DDEE34-69D4-47C5-8E82-F8B2C07C2FFF}" destId="{669C9D15-A28A-40A9-B0D9-512D66ACEC3A}" srcOrd="0" destOrd="3" presId="urn:microsoft.com/office/officeart/2008/layout/PictureStrips"/>
    <dgm:cxn modelId="{A5AF2E9D-0B90-4058-AB84-7BCEC2B15599}" srcId="{54D625F7-5F21-4D49-B2AA-77FAAEA80FDA}" destId="{2E7B2E62-DED1-4775-9060-4A9EFA73793B}" srcOrd="5" destOrd="0" parTransId="{1D9E75EF-576A-4197-B9EF-AB3E46425258}" sibTransId="{06D17926-4791-4C4D-B5B9-A048E9C735CA}"/>
    <dgm:cxn modelId="{E1623FA1-5D2E-B344-A129-529144B7D2A8}" srcId="{5D917A78-6A31-AF40-8952-B50409BD0A0D}" destId="{F9810546-D364-5648-8902-14FD8A452688}" srcOrd="0" destOrd="0" parTransId="{66AC87FB-4984-7F41-ABE7-C780D0D3B080}" sibTransId="{971B815E-264E-A442-99E3-ECDB940FF06D}"/>
    <dgm:cxn modelId="{445277A2-10EA-5D40-8E0B-2672C69955FD}" type="presOf" srcId="{E0EB012F-B4A7-FE43-BE94-B970271BC585}" destId="{BBA85708-E883-C747-BE85-157D9CD03261}" srcOrd="0" destOrd="1" presId="urn:microsoft.com/office/officeart/2008/layout/PictureStrips"/>
    <dgm:cxn modelId="{4E88A6A5-56C8-2845-8A1C-020EED84B191}" type="presOf" srcId="{9D7B149D-D97C-EE46-8444-41890DAA641C}" destId="{7FDCDFD5-569E-AE42-A62F-F3C53CA05F44}" srcOrd="0" destOrd="0" presId="urn:microsoft.com/office/officeart/2008/layout/PictureStrips"/>
    <dgm:cxn modelId="{48CA1FAF-B896-3448-82FD-0C2AB24899C6}" srcId="{55B89FAA-4483-2D4D-BF1B-712E68B717A0}" destId="{ADE89A0E-082F-E64E-852F-4C303185CCCC}" srcOrd="0" destOrd="0" parTransId="{05BB1320-99C0-2C40-BE95-0FAD6E2D43F5}" sibTransId="{3EC61FEC-DE26-BB44-81C8-78466F870C79}"/>
    <dgm:cxn modelId="{E84618BC-2E28-C047-8090-1C48B52A7991}" type="presOf" srcId="{EEAAE483-7EF0-E741-9521-F454165DB717}" destId="{BBA85708-E883-C747-BE85-157D9CD03261}" srcOrd="0" destOrd="0" presId="urn:microsoft.com/office/officeart/2008/layout/PictureStrips"/>
    <dgm:cxn modelId="{798FE8C5-8F73-9942-9FF4-7BF57174B66A}" srcId="{9D7B149D-D97C-EE46-8444-41890DAA641C}" destId="{B0A5DC30-5C42-034D-A975-A93A7910EB0D}" srcOrd="0" destOrd="0" parTransId="{2B3F173D-93DE-AF41-A12C-E49038166A5D}" sibTransId="{DFC38DA5-1DE6-2345-8C40-2FB8750608BC}"/>
    <dgm:cxn modelId="{3FA56FC9-8899-4426-AE52-49D1F82AB395}" type="presOf" srcId="{2E7B2E62-DED1-4775-9060-4A9EFA73793B}" destId="{669C9D15-A28A-40A9-B0D9-512D66ACEC3A}" srcOrd="0" destOrd="0" presId="urn:microsoft.com/office/officeart/2008/layout/PictureStrips"/>
    <dgm:cxn modelId="{95A519D8-30B8-5D4F-A8AC-9A580F4F6584}" type="presOf" srcId="{664A1097-8C6D-D540-A402-600C662C85E2}" destId="{4EFA24CD-80BA-7A4B-B95D-7F65DF41588A}" srcOrd="0" destOrd="3" presId="urn:microsoft.com/office/officeart/2008/layout/PictureStrips"/>
    <dgm:cxn modelId="{D46CCADA-9625-464A-BB07-56CC62334C03}" srcId="{2E7B2E62-DED1-4775-9060-4A9EFA73793B}" destId="{EA4BFA42-38E9-49C4-83F3-1203D5979968}" srcOrd="1" destOrd="0" parTransId="{8D52B179-DBC6-4D72-BBEB-1338B69C874F}" sibTransId="{28EBA4B2-FC18-4E67-843D-8CB30388AB5A}"/>
    <dgm:cxn modelId="{465CC9DF-A4C3-8A44-8073-DE0112DEAE90}" srcId="{54D625F7-5F21-4D49-B2AA-77FAAEA80FDA}" destId="{EEAAE483-7EF0-E741-9521-F454165DB717}" srcOrd="2" destOrd="0" parTransId="{F1902758-24A3-B846-B38A-A83BD2331159}" sibTransId="{2A47C0A3-0239-3043-B6D0-E83EF6D0580C}"/>
    <dgm:cxn modelId="{B7264BE5-6343-2947-8241-DB6E0C1E5F38}" srcId="{9D7B149D-D97C-EE46-8444-41890DAA641C}" destId="{E5E219ED-A3B0-C944-A52B-98D10BC24A22}" srcOrd="1" destOrd="0" parTransId="{D004FC9E-D8DE-2546-832E-3ECF4EB93DCA}" sibTransId="{750E826C-8029-CB48-9878-3E49AA92B9BE}"/>
    <dgm:cxn modelId="{B5144CEE-53B8-1142-869A-CB7058F2B896}" type="presOf" srcId="{E5E219ED-A3B0-C944-A52B-98D10BC24A22}" destId="{7FDCDFD5-569E-AE42-A62F-F3C53CA05F44}" srcOrd="0" destOrd="2" presId="urn:microsoft.com/office/officeart/2008/layout/PictureStrips"/>
    <dgm:cxn modelId="{5ADF1BF0-A1E4-8F4A-B32C-2027032886A6}" srcId="{EEAAE483-7EF0-E741-9521-F454165DB717}" destId="{E0EB012F-B4A7-FE43-BE94-B970271BC585}" srcOrd="0" destOrd="0" parTransId="{3D849FC2-8FC2-7244-963E-A8BD6CF3B4A3}" sibTransId="{FCE23DE6-76C1-1C42-88A5-DFFEACE4BFB4}"/>
    <dgm:cxn modelId="{0F37FF11-D798-8141-A1C3-0FD26D097E0E}" type="presParOf" srcId="{926F13FC-B356-2244-9A4E-98FEE7AA950F}" destId="{FF4FC201-5C7C-E146-BE8A-D9E88FAC71E4}" srcOrd="0" destOrd="0" presId="urn:microsoft.com/office/officeart/2008/layout/PictureStrips"/>
    <dgm:cxn modelId="{D1D93771-6680-8C4C-931E-58C222FF6E4D}" type="presParOf" srcId="{FF4FC201-5C7C-E146-BE8A-D9E88FAC71E4}" destId="{95B8E012-F7D7-1847-9C2E-B475B185C1B8}" srcOrd="0" destOrd="0" presId="urn:microsoft.com/office/officeart/2008/layout/PictureStrips"/>
    <dgm:cxn modelId="{DAAF21A1-C5A4-0242-BE41-5CED4D65B0FE}" type="presParOf" srcId="{FF4FC201-5C7C-E146-BE8A-D9E88FAC71E4}" destId="{5B4B0EDF-E0C9-4046-A762-48A4EDA4A989}" srcOrd="1" destOrd="0" presId="urn:microsoft.com/office/officeart/2008/layout/PictureStrips"/>
    <dgm:cxn modelId="{492727FF-42C1-DA40-8B05-EC1263950938}" type="presParOf" srcId="{926F13FC-B356-2244-9A4E-98FEE7AA950F}" destId="{673DA167-E7C5-1347-83D2-0790D654D9C9}" srcOrd="1" destOrd="0" presId="urn:microsoft.com/office/officeart/2008/layout/PictureStrips"/>
    <dgm:cxn modelId="{81057066-670E-054E-88E6-80C8B0F0BDEC}" type="presParOf" srcId="{926F13FC-B356-2244-9A4E-98FEE7AA950F}" destId="{9A0C1620-8D08-6242-8309-AA3FB2BE8C78}" srcOrd="2" destOrd="0" presId="urn:microsoft.com/office/officeart/2008/layout/PictureStrips"/>
    <dgm:cxn modelId="{BF5F0202-AD46-064A-954D-EA03C35EAA23}" type="presParOf" srcId="{9A0C1620-8D08-6242-8309-AA3FB2BE8C78}" destId="{4EFA24CD-80BA-7A4B-B95D-7F65DF41588A}" srcOrd="0" destOrd="0" presId="urn:microsoft.com/office/officeart/2008/layout/PictureStrips"/>
    <dgm:cxn modelId="{34E7A4CA-8A54-F942-93D9-6165AA2C84BC}" type="presParOf" srcId="{9A0C1620-8D08-6242-8309-AA3FB2BE8C78}" destId="{4962F112-E3D2-794D-BA7A-C29F9A30853A}" srcOrd="1" destOrd="0" presId="urn:microsoft.com/office/officeart/2008/layout/PictureStrips"/>
    <dgm:cxn modelId="{4D557C99-1848-6148-ABB5-2D334E4E27CB}" type="presParOf" srcId="{926F13FC-B356-2244-9A4E-98FEE7AA950F}" destId="{1FCD41A8-0736-1D48-9623-139A90CEBCF2}" srcOrd="3" destOrd="0" presId="urn:microsoft.com/office/officeart/2008/layout/PictureStrips"/>
    <dgm:cxn modelId="{44AAC25B-2B31-F344-BA39-B90CE74BEE72}" type="presParOf" srcId="{926F13FC-B356-2244-9A4E-98FEE7AA950F}" destId="{CCD7D8DC-8325-074F-BA66-8C2438C93FA6}" srcOrd="4" destOrd="0" presId="urn:microsoft.com/office/officeart/2008/layout/PictureStrips"/>
    <dgm:cxn modelId="{F3078675-84B9-EB48-9DE2-44ED9D5FCC77}" type="presParOf" srcId="{CCD7D8DC-8325-074F-BA66-8C2438C93FA6}" destId="{BBA85708-E883-C747-BE85-157D9CD03261}" srcOrd="0" destOrd="0" presId="urn:microsoft.com/office/officeart/2008/layout/PictureStrips"/>
    <dgm:cxn modelId="{C2B5BB48-C9CF-4540-B9DB-4BEC59575248}" type="presParOf" srcId="{CCD7D8DC-8325-074F-BA66-8C2438C93FA6}" destId="{1D60DF19-32A4-7D4C-929A-E818BF474E33}" srcOrd="1" destOrd="0" presId="urn:microsoft.com/office/officeart/2008/layout/PictureStrips"/>
    <dgm:cxn modelId="{0F5BEC19-5CF3-E644-8491-2E6277F7CE2F}" type="presParOf" srcId="{926F13FC-B356-2244-9A4E-98FEE7AA950F}" destId="{B54DD7B8-A127-4246-8585-C8E11F9A6784}" srcOrd="5" destOrd="0" presId="urn:microsoft.com/office/officeart/2008/layout/PictureStrips"/>
    <dgm:cxn modelId="{8E5FCD8D-3FA3-9348-A089-3E87DFA2AC6B}" type="presParOf" srcId="{926F13FC-B356-2244-9A4E-98FEE7AA950F}" destId="{AA55517E-2251-A946-848F-3910E15C7C8F}" srcOrd="6" destOrd="0" presId="urn:microsoft.com/office/officeart/2008/layout/PictureStrips"/>
    <dgm:cxn modelId="{FCF594FA-04A1-1046-85C6-24EA1D8A51A6}" type="presParOf" srcId="{AA55517E-2251-A946-848F-3910E15C7C8F}" destId="{CADBB409-925F-AD4B-BC86-7CA662000808}" srcOrd="0" destOrd="0" presId="urn:microsoft.com/office/officeart/2008/layout/PictureStrips"/>
    <dgm:cxn modelId="{2BEF535E-D004-714D-BCA8-756F9EDCA64C}" type="presParOf" srcId="{AA55517E-2251-A946-848F-3910E15C7C8F}" destId="{985DE473-8733-1B4C-925F-046D3F0F494F}" srcOrd="1" destOrd="0" presId="urn:microsoft.com/office/officeart/2008/layout/PictureStrips"/>
    <dgm:cxn modelId="{1CC759D9-ED08-444A-B463-B8386E1A9620}" type="presParOf" srcId="{926F13FC-B356-2244-9A4E-98FEE7AA950F}" destId="{4CF13178-928F-0D4C-BA2F-DF9FF828750A}" srcOrd="7" destOrd="0" presId="urn:microsoft.com/office/officeart/2008/layout/PictureStrips"/>
    <dgm:cxn modelId="{8D9E5498-244B-9B43-8A7C-933939D66358}" type="presParOf" srcId="{926F13FC-B356-2244-9A4E-98FEE7AA950F}" destId="{A203EC5A-768C-FD42-A9E0-80011D833C91}" srcOrd="8" destOrd="0" presId="urn:microsoft.com/office/officeart/2008/layout/PictureStrips"/>
    <dgm:cxn modelId="{33D2838B-5C8C-2B4A-9839-3ED11A06B6A0}" type="presParOf" srcId="{A203EC5A-768C-FD42-A9E0-80011D833C91}" destId="{7FDCDFD5-569E-AE42-A62F-F3C53CA05F44}" srcOrd="0" destOrd="0" presId="urn:microsoft.com/office/officeart/2008/layout/PictureStrips"/>
    <dgm:cxn modelId="{D41874E1-0189-8942-8BF4-E2D90ACE9814}" type="presParOf" srcId="{A203EC5A-768C-FD42-A9E0-80011D833C91}" destId="{A285F4AD-43BE-6E4B-9206-60106CBDC5D9}" srcOrd="1" destOrd="0" presId="urn:microsoft.com/office/officeart/2008/layout/PictureStrips"/>
    <dgm:cxn modelId="{DFD12B57-4284-4734-AC21-0FBB5F3825D3}" type="presParOf" srcId="{926F13FC-B356-2244-9A4E-98FEE7AA950F}" destId="{23AE00FB-9484-4252-BA52-B2E50E3ACC3E}" srcOrd="9" destOrd="0" presId="urn:microsoft.com/office/officeart/2008/layout/PictureStrips"/>
    <dgm:cxn modelId="{DB8B54CF-7989-4985-9B18-525165967F19}" type="presParOf" srcId="{926F13FC-B356-2244-9A4E-98FEE7AA950F}" destId="{47E11434-F1BD-4FF2-954B-36695F4A0073}" srcOrd="10" destOrd="0" presId="urn:microsoft.com/office/officeart/2008/layout/PictureStrips"/>
    <dgm:cxn modelId="{48F543A2-7728-43A7-9B21-F0F74614C231}" type="presParOf" srcId="{47E11434-F1BD-4FF2-954B-36695F4A0073}" destId="{669C9D15-A28A-40A9-B0D9-512D66ACEC3A}" srcOrd="0" destOrd="0" presId="urn:microsoft.com/office/officeart/2008/layout/PictureStrips"/>
    <dgm:cxn modelId="{6A02E0FF-6FC6-4AF9-B687-D809296A6F11}" type="presParOf" srcId="{47E11434-F1BD-4FF2-954B-36695F4A0073}" destId="{CDC49C96-6AD1-4FC1-A861-81F0E8C9767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8E012-F7D7-1847-9C2E-B475B185C1B8}">
      <dsp:nvSpPr>
        <dsp:cNvPr id="0" name=""/>
        <dsp:cNvSpPr/>
      </dsp:nvSpPr>
      <dsp:spPr>
        <a:xfrm>
          <a:off x="1639538" y="216323"/>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1"/>
            </a:rPr>
            <a:t>Zentrale Studienberatung (ZSB)</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Angebote der ZSB für Studierende</a:t>
          </a:r>
        </a:p>
      </dsp:txBody>
      <dsp:txXfrm>
        <a:off x="1639538" y="216323"/>
        <a:ext cx="4128138" cy="1290043"/>
      </dsp:txXfrm>
    </dsp:sp>
    <dsp:sp modelId="{5B4B0EDF-E0C9-4046-A762-48A4EDA4A989}">
      <dsp:nvSpPr>
        <dsp:cNvPr id="0" name=""/>
        <dsp:cNvSpPr/>
      </dsp:nvSpPr>
      <dsp:spPr>
        <a:xfrm>
          <a:off x="1467532" y="29983"/>
          <a:ext cx="903030" cy="135454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0" r="-1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A24CD-80BA-7A4B-B95D-7F65DF41588A}">
      <dsp:nvSpPr>
        <dsp:cNvPr id="0" name=""/>
        <dsp:cNvSpPr/>
      </dsp:nvSpPr>
      <dsp:spPr>
        <a:xfrm>
          <a:off x="6115359" y="216323"/>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3"/>
            </a:rPr>
            <a:t>Servicezentrum Inklusion</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Beratung für Studierende mit Behinderung oder chronischer Erkrankung</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Assistentenstelle</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Beratung für Studierende mit psychischen Belastungen und Erkrankungen</a:t>
          </a:r>
        </a:p>
      </dsp:txBody>
      <dsp:txXfrm>
        <a:off x="6115359" y="216323"/>
        <a:ext cx="4128138" cy="1290043"/>
      </dsp:txXfrm>
    </dsp:sp>
    <dsp:sp modelId="{4962F112-E3D2-794D-BA7A-C29F9A30853A}">
      <dsp:nvSpPr>
        <dsp:cNvPr id="0" name=""/>
        <dsp:cNvSpPr/>
      </dsp:nvSpPr>
      <dsp:spPr>
        <a:xfrm>
          <a:off x="5943353" y="29983"/>
          <a:ext cx="903030" cy="135454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0" r="-1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85708-E883-C747-BE85-157D9CD03261}">
      <dsp:nvSpPr>
        <dsp:cNvPr id="0" name=""/>
        <dsp:cNvSpPr/>
      </dsp:nvSpPr>
      <dsp:spPr>
        <a:xfrm>
          <a:off x="1639538" y="1840344"/>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4"/>
            </a:rPr>
            <a:t>Studierendenwerk</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Psychologische Beratung bei Studienschwierigkeiten und persönlichen Problemen</a:t>
          </a:r>
        </a:p>
      </dsp:txBody>
      <dsp:txXfrm>
        <a:off x="1639538" y="1840344"/>
        <a:ext cx="4128138" cy="1290043"/>
      </dsp:txXfrm>
    </dsp:sp>
    <dsp:sp modelId="{1D60DF19-32A4-7D4C-929A-E818BF474E33}">
      <dsp:nvSpPr>
        <dsp:cNvPr id="0" name=""/>
        <dsp:cNvSpPr/>
      </dsp:nvSpPr>
      <dsp:spPr>
        <a:xfrm>
          <a:off x="1467532" y="1654005"/>
          <a:ext cx="903030" cy="135454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BB409-925F-AD4B-BC86-7CA662000808}">
      <dsp:nvSpPr>
        <dsp:cNvPr id="0" name=""/>
        <dsp:cNvSpPr/>
      </dsp:nvSpPr>
      <dsp:spPr>
        <a:xfrm>
          <a:off x="6115359" y="1840344"/>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6"/>
            </a:rPr>
            <a:t>Bibliotheken der Universität zu Köln</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Universitäts- und Stadtbibliothek</a:t>
          </a:r>
        </a:p>
      </dsp:txBody>
      <dsp:txXfrm>
        <a:off x="6115359" y="1840344"/>
        <a:ext cx="4128138" cy="1290043"/>
      </dsp:txXfrm>
    </dsp:sp>
    <dsp:sp modelId="{985DE473-8733-1B4C-925F-046D3F0F494F}">
      <dsp:nvSpPr>
        <dsp:cNvPr id="0" name=""/>
        <dsp:cNvSpPr/>
      </dsp:nvSpPr>
      <dsp:spPr>
        <a:xfrm>
          <a:off x="5943353" y="1654005"/>
          <a:ext cx="903030" cy="135454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CDFD5-569E-AE42-A62F-F3C53CA05F44}">
      <dsp:nvSpPr>
        <dsp:cNvPr id="0" name=""/>
        <dsp:cNvSpPr/>
      </dsp:nvSpPr>
      <dsp:spPr>
        <a:xfrm>
          <a:off x="1646184" y="3332574"/>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rPr>
            <a:t>Technischer Support</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hlinkClick xmlns:r="http://schemas.openxmlformats.org/officeDocument/2006/relationships" r:id="rId8"/>
            </a:rPr>
            <a:t>KLIPS 2.0</a:t>
          </a:r>
          <a:endParaRPr lang="de-DE" sz="1200"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hlinkClick xmlns:r="http://schemas.openxmlformats.org/officeDocument/2006/relationships" r:id="rId9"/>
            </a:rPr>
            <a:t>RRZK</a:t>
          </a:r>
          <a:endParaRPr lang="de-DE" sz="1200"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hlinkClick xmlns:r="http://schemas.openxmlformats.org/officeDocument/2006/relationships" r:id="rId10"/>
            </a:rPr>
            <a:t>ILIAS</a:t>
          </a:r>
          <a:endParaRPr lang="de-DE" sz="1200" kern="1200" dirty="0">
            <a:latin typeface="Arial Narrow" panose="020B0606020202030204" pitchFamily="34" charset="0"/>
          </a:endParaRPr>
        </a:p>
      </dsp:txBody>
      <dsp:txXfrm>
        <a:off x="1646184" y="3332574"/>
        <a:ext cx="4128138" cy="1290043"/>
      </dsp:txXfrm>
    </dsp:sp>
    <dsp:sp modelId="{A285F4AD-43BE-6E4B-9206-60106CBDC5D9}">
      <dsp:nvSpPr>
        <dsp:cNvPr id="0" name=""/>
        <dsp:cNvSpPr/>
      </dsp:nvSpPr>
      <dsp:spPr>
        <a:xfrm>
          <a:off x="1482857" y="3284595"/>
          <a:ext cx="903030" cy="1354545"/>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148000" r="-1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9C9D15-A28A-40A9-B0D9-512D66ACEC3A}">
      <dsp:nvSpPr>
        <dsp:cNvPr id="0" name=""/>
        <dsp:cNvSpPr/>
      </dsp:nvSpPr>
      <dsp:spPr>
        <a:xfrm>
          <a:off x="6038700" y="3188554"/>
          <a:ext cx="4128138" cy="129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789"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latin typeface="Arial Narrow" panose="020B0606020202030204" pitchFamily="34" charset="0"/>
              <a:hlinkClick xmlns:r="http://schemas.openxmlformats.org/officeDocument/2006/relationships" r:id="rId12"/>
            </a:rPr>
            <a:t>Gleichstellungsbeauftragte</a:t>
          </a:r>
          <a:endParaRPr lang="de-DE" sz="1600" b="1"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Diversität</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Perspektivenvielfalt</a:t>
          </a:r>
        </a:p>
        <a:p>
          <a:pPr marL="114300" lvl="1" indent="-114300" algn="l" defTabSz="533400">
            <a:lnSpc>
              <a:spcPct val="90000"/>
            </a:lnSpc>
            <a:spcBef>
              <a:spcPct val="0"/>
            </a:spcBef>
            <a:spcAft>
              <a:spcPct val="15000"/>
            </a:spcAft>
            <a:buChar char="•"/>
          </a:pPr>
          <a:r>
            <a:rPr lang="de-DE" sz="1200" kern="1200" dirty="0">
              <a:latin typeface="Arial Narrow" panose="020B0606020202030204" pitchFamily="34" charset="0"/>
            </a:rPr>
            <a:t>Chancengleichheit</a:t>
          </a:r>
        </a:p>
      </dsp:txBody>
      <dsp:txXfrm>
        <a:off x="6038700" y="3188554"/>
        <a:ext cx="4128138" cy="1290043"/>
      </dsp:txXfrm>
    </dsp:sp>
    <dsp:sp modelId="{CDC49C96-6AD1-4FC1-A861-81F0E8C97673}">
      <dsp:nvSpPr>
        <dsp:cNvPr id="0" name=""/>
        <dsp:cNvSpPr/>
      </dsp:nvSpPr>
      <dsp:spPr>
        <a:xfrm>
          <a:off x="5943353" y="3278026"/>
          <a:ext cx="903030" cy="1354545"/>
        </a:xfrm>
        <a:prstGeom prst="rect">
          <a:avLst/>
        </a:prstGeom>
        <a:blipFill>
          <a:blip xmlns:r="http://schemas.openxmlformats.org/officeDocument/2006/relationships" r:embed="rId13">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0T08:58:05.567"/>
    </inkml:context>
    <inkml:brush xml:id="br0">
      <inkml:brushProperty name="width" value="0.3" units="cm"/>
      <inkml:brushProperty name="height" value="0.6" units="cm"/>
      <inkml:brushProperty name="color" value="#FFFDFF"/>
      <inkml:brushProperty name="tip" value="rectangle"/>
      <inkml:brushProperty name="rasterOp" value="maskPen"/>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0T08:58:12.376"/>
    </inkml:context>
    <inkml:brush xml:id="br0">
      <inkml:brushProperty name="width" value="0.3" units="cm"/>
      <inkml:brushProperty name="height" value="0.6" units="cm"/>
      <inkml:brushProperty name="color" value="#FFFDFF"/>
      <inkml:brushProperty name="tip" value="rectangle"/>
      <inkml:brushProperty name="rasterOp" value="maskPen"/>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Shape 105"/>
          <p:cNvSpPr>
            <a:spLocks noGrp="1" noRot="1" noChangeAspect="1"/>
          </p:cNvSpPr>
          <p:nvPr>
            <p:ph type="sldImg"/>
          </p:nvPr>
        </p:nvSpPr>
        <p:spPr bwMode="auto">
          <a:xfrm>
            <a:off x="1143000" y="685800"/>
            <a:ext cx="4572000" cy="3429000"/>
          </a:xfrm>
          <a:prstGeom prst="rect">
            <a:avLst/>
          </a:prstGeom>
        </p:spPr>
        <p:txBody>
          <a:bodyPr/>
          <a:lstStyle/>
          <a:p>
            <a:pPr>
              <a:defRPr/>
            </a:pPr>
            <a:endParaRPr/>
          </a:p>
        </p:txBody>
      </p:sp>
      <p:sp>
        <p:nvSpPr>
          <p:cNvPr id="5" name="Shape 106"/>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n-lt"/>
        <a:ea typeface="+mn-ea"/>
        <a:cs typeface="+mn-cs"/>
      </a:defRPr>
    </a:lvl1pPr>
    <a:lvl2pPr indent="228600">
      <a:defRPr sz="1200">
        <a:latin typeface="+mn-lt"/>
        <a:ea typeface="+mn-ea"/>
        <a:cs typeface="+mn-cs"/>
      </a:defRPr>
    </a:lvl2pPr>
    <a:lvl3pPr indent="457200">
      <a:defRPr sz="1200">
        <a:latin typeface="+mn-lt"/>
        <a:ea typeface="+mn-ea"/>
        <a:cs typeface="+mn-cs"/>
      </a:defRPr>
    </a:lvl3pPr>
    <a:lvl4pPr indent="685800">
      <a:defRPr sz="1200">
        <a:latin typeface="+mn-lt"/>
        <a:ea typeface="+mn-ea"/>
        <a:cs typeface="+mn-cs"/>
      </a:defRPr>
    </a:lvl4pPr>
    <a:lvl5pPr indent="914400">
      <a:defRPr sz="1200">
        <a:latin typeface="+mn-lt"/>
        <a:ea typeface="+mn-ea"/>
        <a:cs typeface="+mn-cs"/>
      </a:defRPr>
    </a:lvl5pPr>
    <a:lvl6pPr indent="1143000">
      <a:defRPr sz="1200">
        <a:latin typeface="+mn-lt"/>
        <a:ea typeface="+mn-ea"/>
        <a:cs typeface="+mn-cs"/>
      </a:defRPr>
    </a:lvl6pPr>
    <a:lvl7pPr indent="1371600">
      <a:defRPr sz="1200">
        <a:latin typeface="+mn-lt"/>
        <a:ea typeface="+mn-ea"/>
        <a:cs typeface="+mn-cs"/>
      </a:defRPr>
    </a:lvl7pPr>
    <a:lvl8pPr indent="1600200">
      <a:defRPr sz="1200">
        <a:latin typeface="+mn-lt"/>
        <a:ea typeface="+mn-ea"/>
        <a:cs typeface="+mn-cs"/>
      </a:defRPr>
    </a:lvl8pPr>
    <a:lvl9pPr indent="1828800">
      <a:defRPr sz="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19"/>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20"/>
          <p:cNvSpPr>
            <a:spLocks noGrp="1"/>
          </p:cNvSpPr>
          <p:nvPr>
            <p:ph type="body" sz="quarter" idx="1"/>
          </p:nvPr>
        </p:nvSpPr>
        <p:spPr bwMode="auto">
          <a:prstGeom prst="rect">
            <a:avLst/>
          </a:prstGeom>
        </p:spPr>
        <p:txBody>
          <a:bodyPr/>
          <a:lstStyle/>
          <a:p>
            <a:pPr>
              <a:defRPr/>
            </a:pPr>
            <a:r>
              <a:t>Arbeit des SSC kurz skizzieren – Angebot auf HP darstellen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252"/>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53"/>
          <p:cNvSpPr>
            <a:spLocks noGrp="1"/>
          </p:cNvSpPr>
          <p:nvPr>
            <p:ph type="body" sz="quarter" idx="1"/>
          </p:nvPr>
        </p:nvSpPr>
        <p:spPr bwMode="auto">
          <a:prstGeom prst="rect">
            <a:avLst/>
          </a:prstGeom>
        </p:spPr>
        <p:txBody>
          <a:bodyPr/>
          <a:lstStyle/>
          <a:p>
            <a:pPr>
              <a:defRPr/>
            </a:pPr>
            <a:r>
              <a:t>Eigenständiges Beschaffen von Informationen (PO (rechtsgeprüft!)!! + FA!! + MHB!!) -&gt; Prüfer – Modulverantwortliche/Ansprechpartner -&gt; aber auch Planung der einzelnen Prüfungen -&gt; (Studienbegleitbögen?!) – Beachten der Fristen!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a:extLst>
              <a:ext uri="{FF2B5EF4-FFF2-40B4-BE49-F238E27FC236}">
                <a16:creationId xmlns:a16="http://schemas.microsoft.com/office/drawing/2014/main" id="{31EF14C5-40D9-BE44-801F-35DD21DBFBDE}"/>
              </a:ext>
            </a:extLst>
          </p:cNvPr>
          <p:cNvSpPr>
            <a:spLocks noGrp="1" noRot="1" noChangeAspect="1" noChangeArrowheads="1" noTextEdit="1"/>
          </p:cNvSpPr>
          <p:nvPr>
            <p:ph type="sldImg"/>
          </p:nvPr>
        </p:nvSpPr>
        <p:spPr>
          <a:xfrm>
            <a:off x="381000" y="685800"/>
            <a:ext cx="6096000" cy="3429000"/>
          </a:xfrm>
          <a:ln/>
        </p:spPr>
      </p:sp>
      <p:sp>
        <p:nvSpPr>
          <p:cNvPr id="30722" name="Notizenplatzhalter 2">
            <a:extLst>
              <a:ext uri="{FF2B5EF4-FFF2-40B4-BE49-F238E27FC236}">
                <a16:creationId xmlns:a16="http://schemas.microsoft.com/office/drawing/2014/main" id="{C5CE2EC2-57FF-BB4E-8973-FF63C45ED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a typeface="ヒラギノ角ゴ Pro W3" panose="020B0300000000000000" pitchFamily="34" charset="-128"/>
            </a:endParaRPr>
          </a:p>
        </p:txBody>
      </p:sp>
      <p:sp>
        <p:nvSpPr>
          <p:cNvPr id="30723" name="Foliennummernplatzhalter 3">
            <a:extLst>
              <a:ext uri="{FF2B5EF4-FFF2-40B4-BE49-F238E27FC236}">
                <a16:creationId xmlns:a16="http://schemas.microsoft.com/office/drawing/2014/main" id="{E1A8C2EA-92BF-6546-AA83-9B2922DB1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ヒラギノ角ゴ Pro W3" panose="020B0300000000000000" pitchFamily="34" charset="-128"/>
              </a:defRPr>
            </a:lvl1pPr>
            <a:lvl2pPr marL="742950" indent="-285750">
              <a:defRPr sz="1400">
                <a:solidFill>
                  <a:schemeClr val="tx1"/>
                </a:solidFill>
                <a:latin typeface="Arial" panose="020B0604020202020204" pitchFamily="34" charset="0"/>
                <a:ea typeface="ヒラギノ角ゴ Pro W3" panose="020B0300000000000000" pitchFamily="34" charset="-128"/>
              </a:defRPr>
            </a:lvl2pPr>
            <a:lvl3pPr marL="1143000" indent="-228600">
              <a:defRPr sz="1400">
                <a:solidFill>
                  <a:schemeClr val="tx1"/>
                </a:solidFill>
                <a:latin typeface="Arial" panose="020B0604020202020204" pitchFamily="34" charset="0"/>
                <a:ea typeface="ヒラギノ角ゴ Pro W3" panose="020B0300000000000000" pitchFamily="34" charset="-128"/>
              </a:defRPr>
            </a:lvl3pPr>
            <a:lvl4pPr marL="1600200" indent="-228600">
              <a:defRPr sz="1400">
                <a:solidFill>
                  <a:schemeClr val="tx1"/>
                </a:solidFill>
                <a:latin typeface="Arial" panose="020B0604020202020204" pitchFamily="34" charset="0"/>
                <a:ea typeface="ヒラギノ角ゴ Pro W3" panose="020B0300000000000000" pitchFamily="34" charset="-128"/>
              </a:defRPr>
            </a:lvl4pPr>
            <a:lvl5pPr marL="2057400" indent="-228600">
              <a:defRPr sz="1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panose="020B0300000000000000" pitchFamily="34" charset="-128"/>
              </a:defRPr>
            </a:lvl9pPr>
          </a:lstStyle>
          <a:p>
            <a:fld id="{3F63E433-6C1F-A94E-8E53-40C364A12708}" type="slidenum">
              <a:rPr lang="de-DE" altLang="de-DE" sz="1200"/>
              <a:pPr/>
              <a:t>35</a:t>
            </a:fld>
            <a:endParaRPr lang="de-DE" altLang="de-DE" sz="1200"/>
          </a:p>
        </p:txBody>
      </p:sp>
    </p:spTree>
    <p:extLst>
      <p:ext uri="{BB962C8B-B14F-4D97-AF65-F5344CB8AC3E}">
        <p14:creationId xmlns:p14="http://schemas.microsoft.com/office/powerpoint/2010/main" val="283527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300"/>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301"/>
          <p:cNvSpPr>
            <a:spLocks noGrp="1"/>
          </p:cNvSpPr>
          <p:nvPr>
            <p:ph type="body" sz="quarter" idx="1"/>
          </p:nvPr>
        </p:nvSpPr>
        <p:spPr bwMode="auto">
          <a:prstGeom prst="rect">
            <a:avLst/>
          </a:prstGeom>
        </p:spPr>
        <p:txBody>
          <a:bodyPr/>
          <a:lstStyle/>
          <a:p>
            <a:pPr>
              <a:defRPr/>
            </a:pPr>
            <a:r>
              <a:t>Noch mal darauf hinweisen das die Studierenden doch bitte die MHB und die PO lesen sollen!!! Studienbegleitbögen bekommen sie vom SSC- Diese selbstständig weiterführen // zur Übersicht benutzen?! KLIPS 2.0 Flyer // Bib Flyer // ZfL-Flyer!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268"/>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69"/>
          <p:cNvSpPr>
            <a:spLocks noGrp="1"/>
          </p:cNvSpPr>
          <p:nvPr>
            <p:ph type="body" sz="quarter" idx="1"/>
          </p:nvPr>
        </p:nvSpPr>
        <p:spPr bwMode="auto">
          <a:prstGeom prst="rect">
            <a:avLst/>
          </a:prstGeom>
        </p:spPr>
        <p:txBody>
          <a:bodyPr/>
          <a:lstStyle/>
          <a:p>
            <a:pPr>
              <a:defRPr/>
            </a:pPr>
            <a:r>
              <a:t>Oder in einer großen Suchmaschine eurer Wahl nach KLIPS 2.0 Köln Support suchen – auf HP dann „Studierende“ anklicken!</a:t>
            </a:r>
          </a:p>
        </p:txBody>
      </p:sp>
    </p:spTree>
    <p:extLst>
      <p:ext uri="{BB962C8B-B14F-4D97-AF65-F5344CB8AC3E}">
        <p14:creationId xmlns:p14="http://schemas.microsoft.com/office/powerpoint/2010/main" val="198474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28"/>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29"/>
          <p:cNvSpPr>
            <a:spLocks noGrp="1"/>
          </p:cNvSpPr>
          <p:nvPr>
            <p:ph type="body" sz="quarter" idx="1"/>
          </p:nvPr>
        </p:nvSpPr>
        <p:spPr bwMode="auto">
          <a:prstGeom prst="rect">
            <a:avLst/>
          </a:prstGeom>
        </p:spPr>
        <p:txBody>
          <a:bodyPr/>
          <a:lstStyle/>
          <a:p>
            <a:pPr>
              <a:defRPr/>
            </a:pPr>
            <a:r>
              <a:t>Von Eltern – Zettel/Laufzettel – heute erbrachte Leistungen online verbucht/dokumentiert – Anmeldung zu Lehrveranstaltungen/Prüfungen über KLIPS 2.0 etc. -&gt; wichtig sich mit der Plattform auszukennen!!!!</a:t>
            </a:r>
          </a:p>
          <a:p>
            <a:pPr>
              <a:defRPr/>
            </a:pPr>
            <a:r>
              <a:t>Wahrscheinlich schon einige/alle ein mehr oder weniger mit beschäftigt und wie genau die Plattform aussieht und was Sie dort machen können/müssen, werde ich Ihnen nun kurz vorstellen!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35"/>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36"/>
          <p:cNvSpPr>
            <a:spLocks noGrp="1"/>
          </p:cNvSpPr>
          <p:nvPr>
            <p:ph type="body" sz="quarter" idx="1"/>
          </p:nvPr>
        </p:nvSpPr>
        <p:spPr bwMode="auto">
          <a:prstGeom prst="rect">
            <a:avLst/>
          </a:prstGeom>
        </p:spPr>
        <p:txBody>
          <a:bodyPr/>
          <a:lstStyle/>
          <a:p>
            <a:pPr>
              <a:defRPr/>
            </a:pPr>
            <a:r>
              <a:t>Vielleicht haben es manche schon gemacht, ansonsten ist dies der erste Schritt!!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55"/>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56"/>
          <p:cNvSpPr>
            <a:spLocks noGrp="1"/>
          </p:cNvSpPr>
          <p:nvPr>
            <p:ph type="body" sz="quarter" idx="1"/>
          </p:nvPr>
        </p:nvSpPr>
        <p:spPr bwMode="auto">
          <a:prstGeom prst="rect">
            <a:avLst/>
          </a:prstGeom>
        </p:spPr>
        <p:txBody>
          <a:bodyPr/>
          <a:lstStyle/>
          <a:p>
            <a:pPr>
              <a:defRPr/>
            </a:pPr>
            <a:r>
              <a:t>Auf die Applikationen unter dem Punkt „Studium“ kurz eingehen!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67"/>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68"/>
          <p:cNvSpPr>
            <a:spLocks noGrp="1"/>
          </p:cNvSpPr>
          <p:nvPr>
            <p:ph type="body" sz="quarter" idx="1"/>
          </p:nvPr>
        </p:nvSpPr>
        <p:spPr bwMode="auto">
          <a:prstGeom prst="rect">
            <a:avLst/>
          </a:prstGeom>
        </p:spPr>
        <p:txBody>
          <a:bodyPr/>
          <a:lstStyle/>
          <a:p>
            <a:pPr>
              <a:defRPr/>
            </a:pPr>
            <a:r>
              <a:t>Es gibt auch die Applikation LV-An/Abmeldung – dies zeigt jedoch nur die LVs an zu denen man angemeldet ist, bzw. empfehlen wir, die LV über den Studienstatus zu belegen, da dort die Studienstruktur eingepflegt 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83"/>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84"/>
          <p:cNvSpPr>
            <a:spLocks noGrp="1"/>
          </p:cNvSpPr>
          <p:nvPr>
            <p:ph type="body" sz="quarter" idx="1"/>
          </p:nvPr>
        </p:nvSpPr>
        <p:spPr bwMode="auto">
          <a:prstGeom prst="rect">
            <a:avLst/>
          </a:prstGeom>
        </p:spPr>
        <p:txBody>
          <a:bodyPr/>
          <a:lstStyle/>
          <a:p>
            <a:pPr>
              <a:defRPr/>
            </a:pPr>
            <a:r>
              <a:t>Um sich zu einer Lehrveranstaltung innerhalb des Anmeldezeitraums anzumelden, navigieren Sie in der Studienstruktur bis zur gewünschten Lehrveranstaltung und klicken rechts neben dem Titel auf das grüne Symbol </a:t>
            </a:r>
            <a:r>
              <a:rPr b="1"/>
              <a:t>"T"</a:t>
            </a:r>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89"/>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190"/>
          <p:cNvSpPr>
            <a:spLocks noGrp="1"/>
          </p:cNvSpPr>
          <p:nvPr>
            <p:ph type="body" sz="quarter" idx="1"/>
          </p:nvPr>
        </p:nvSpPr>
        <p:spPr bwMode="auto">
          <a:prstGeom prst="rect">
            <a:avLst/>
          </a:prstGeom>
        </p:spPr>
        <p:txBody>
          <a:bodyPr/>
          <a:lstStyle/>
          <a:p>
            <a:pPr>
              <a:defRPr/>
            </a:pPr>
            <a:r>
              <a:t>Ganz rechts in der Spalte "Zeit/Ort" wird Ihnen der Zeitpunkt des ersten Termins der LV angezeigt. Fahren Sie mit der Maus zusätzlich über das Uhrzeitsymbol, wird Ihnen in einem Tooltip neben der Zeit auch der Ort angezeigt. Durch einen Klick auf das Uhrzeitsymbol werden Ihnen im sich öffnenden Fenster "Lehrveranstaltungstermine" alle Termine der LV angezeigt.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hape 199"/>
          <p:cNvSpPr>
            <a:spLocks noGrp="1" noRot="1" noChangeAspect="1"/>
          </p:cNvSpPr>
          <p:nvPr>
            <p:ph type="sldImg"/>
          </p:nvPr>
        </p:nvSpPr>
        <p:spPr bwMode="auto">
          <a:xfrm>
            <a:off x="381000" y="685800"/>
            <a:ext cx="6096000" cy="3429000"/>
          </a:xfrm>
          <a:prstGeom prst="rect">
            <a:avLst/>
          </a:prstGeom>
        </p:spPr>
        <p:txBody>
          <a:bodyPr/>
          <a:lstStyle/>
          <a:p>
            <a:pPr>
              <a:defRPr/>
            </a:pPr>
            <a:endParaRPr/>
          </a:p>
        </p:txBody>
      </p:sp>
      <p:sp>
        <p:nvSpPr>
          <p:cNvPr id="5" name="Shape 200"/>
          <p:cNvSpPr>
            <a:spLocks noGrp="1"/>
          </p:cNvSpPr>
          <p:nvPr>
            <p:ph type="body" sz="quarter" idx="1"/>
          </p:nvPr>
        </p:nvSpPr>
        <p:spPr bwMode="auto">
          <a:prstGeom prst="rect">
            <a:avLst/>
          </a:prstGeom>
        </p:spPr>
        <p:txBody>
          <a:bodyPr/>
          <a:lstStyle/>
          <a:p>
            <a:pPr>
              <a:defRPr/>
            </a:pPr>
            <a:r>
              <a:t>LV-Abmeldung erfolgt genau so – bitte darauf achten, sich eigenverantwortlich auch von Lehrveranstaltungen die man nicht besucht, sich wieder abzumelden!! LV werden sonst später auf Ausdrucken mitgelistet, auch wenn dort keine Leistung erbracht wurde!! ALSO: Selbstständige/Eigenverantwortliche Pflege der eigenen LV in KLIPS 2.0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elfolie">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1524000" y="1122362"/>
            <a:ext cx="9144000" cy="2387601"/>
          </a:xfrm>
          <a:prstGeom prst="rect">
            <a:avLst/>
          </a:prstGeom>
        </p:spPr>
        <p:txBody>
          <a:bodyPr anchor="b"/>
          <a:lstStyle>
            <a:lvl1pPr algn="ctr">
              <a:defRPr sz="6000"/>
            </a:lvl1pPr>
          </a:lstStyle>
          <a:p>
            <a:pPr>
              <a:defRPr/>
            </a:pPr>
            <a:r>
              <a:t>Titeltext</a:t>
            </a:r>
          </a:p>
        </p:txBody>
      </p:sp>
      <p:sp>
        <p:nvSpPr>
          <p:cNvPr id="5" name="Textebene 1…"/>
          <p:cNvSpPr>
            <a:spLocks noGrp="1"/>
          </p:cNvSpPr>
          <p:nvPr>
            <p:ph type="body" sz="quarter" idx="1"/>
          </p:nvPr>
        </p:nvSpPr>
        <p:spPr bwMode="auto">
          <a:xfrm>
            <a:off x="1524000" y="3602037"/>
            <a:ext cx="9144000" cy="1655764"/>
          </a:xfrm>
          <a:prstGeom prst="rect">
            <a:avLst/>
          </a:prstGeom>
        </p:spPr>
        <p:txBody>
          <a:bodyPr/>
          <a:lstStyle>
            <a:lvl1pPr marL="0" indent="0" algn="ctr">
              <a:spcBef>
                <a:spcPts val="500"/>
              </a:spcBef>
              <a:buSzTx/>
              <a:buFontTx/>
              <a:buNone/>
              <a:defRPr sz="2400"/>
            </a:lvl1pPr>
            <a:lvl2pPr marL="0" indent="0" algn="ctr">
              <a:spcBef>
                <a:spcPts val="500"/>
              </a:spcBef>
              <a:buSzTx/>
              <a:buFontTx/>
              <a:buNone/>
              <a:defRPr sz="2400"/>
            </a:lvl2pPr>
            <a:lvl3pPr marL="0" indent="0" algn="ctr">
              <a:spcBef>
                <a:spcPts val="500"/>
              </a:spcBef>
              <a:buSzTx/>
              <a:buFontTx/>
              <a:buNone/>
              <a:defRPr sz="2400"/>
            </a:lvl3pPr>
            <a:lvl4pPr marL="0" indent="0" algn="ctr">
              <a:spcBef>
                <a:spcPts val="500"/>
              </a:spcBef>
              <a:buSzTx/>
              <a:buFontTx/>
              <a:buNone/>
              <a:defRPr sz="2400"/>
            </a:lvl4pPr>
            <a:lvl5pPr marL="0" indent="0" algn="ctr">
              <a:spcBef>
                <a:spcPts val="500"/>
              </a:spcBef>
              <a:buSzTx/>
              <a:buFontTx/>
              <a:buNone/>
              <a:defRPr sz="2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Titel und Inhalt">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prstGeom prst="rect">
            <a:avLst/>
          </a:prstGeom>
        </p:spPr>
        <p:txBody>
          <a:bodyPr/>
          <a:lstStyle/>
          <a:p>
            <a:pPr>
              <a:defRPr/>
            </a:pPr>
            <a:r>
              <a:t>Titeltext</a:t>
            </a:r>
          </a:p>
        </p:txBody>
      </p:sp>
      <p:sp>
        <p:nvSpPr>
          <p:cNvPr id="5" name="Textebene 1…"/>
          <p:cNvSpPr>
            <a:spLocks noGrp="1"/>
          </p:cNvSpPr>
          <p:nvPr>
            <p:ph type="body" idx="1"/>
          </p:nvPr>
        </p:nvSpPr>
        <p:spPr bwMode="auto">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x" userDrawn="1">
  <p:cSld name="Vergleich">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840317" y="365125"/>
            <a:ext cx="10515601" cy="1325564"/>
          </a:xfrm>
          <a:prstGeom prst="rect">
            <a:avLst/>
          </a:prstGeom>
        </p:spPr>
        <p:txBody>
          <a:bodyPr/>
          <a:lstStyle/>
          <a:p>
            <a:pPr>
              <a:defRPr/>
            </a:pPr>
            <a:r>
              <a:t>Titeltext</a:t>
            </a:r>
          </a:p>
        </p:txBody>
      </p:sp>
      <p:sp>
        <p:nvSpPr>
          <p:cNvPr id="5" name="Textebene 1…"/>
          <p:cNvSpPr>
            <a:spLocks noGrp="1"/>
          </p:cNvSpPr>
          <p:nvPr>
            <p:ph type="body" sz="quarter" idx="1"/>
          </p:nvPr>
        </p:nvSpPr>
        <p:spPr bwMode="auto">
          <a:xfrm>
            <a:off x="840317" y="1681163"/>
            <a:ext cx="5158319" cy="823914"/>
          </a:xfrm>
          <a:prstGeom prst="rect">
            <a:avLst/>
          </a:prstGeom>
        </p:spPr>
        <p:txBody>
          <a:bodyPr anchor="b"/>
          <a:lstStyle>
            <a:lvl1pPr marL="0" indent="0">
              <a:spcBef>
                <a:spcPts val="500"/>
              </a:spcBef>
              <a:buSzTx/>
              <a:buFontTx/>
              <a:buNone/>
              <a:defRPr sz="2400"/>
            </a:lvl1pPr>
            <a:lvl2pPr marL="0" indent="0">
              <a:spcBef>
                <a:spcPts val="500"/>
              </a:spcBef>
              <a:buSzTx/>
              <a:buFontTx/>
              <a:buNone/>
              <a:defRPr sz="2400"/>
            </a:lvl2pPr>
            <a:lvl3pPr marL="0" indent="0">
              <a:spcBef>
                <a:spcPts val="500"/>
              </a:spcBef>
              <a:buSzTx/>
              <a:buFontTx/>
              <a:buNone/>
              <a:defRPr sz="2400"/>
            </a:lvl3pPr>
            <a:lvl4pPr marL="0" indent="0">
              <a:spcBef>
                <a:spcPts val="500"/>
              </a:spcBef>
              <a:buSzTx/>
              <a:buFontTx/>
              <a:buNone/>
              <a:defRPr sz="2400"/>
            </a:lvl4pPr>
            <a:lvl5pPr marL="0" indent="0">
              <a:spcBef>
                <a:spcPts val="500"/>
              </a:spcBef>
              <a:buSzTx/>
              <a:buFontTx/>
              <a:buNone/>
              <a:defRPr sz="2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Textplatzhalter 4"/>
          <p:cNvSpPr>
            <a:spLocks noGrp="1"/>
          </p:cNvSpPr>
          <p:nvPr>
            <p:ph type="body" sz="quarter" idx="13"/>
          </p:nvPr>
        </p:nvSpPr>
        <p:spPr bwMode="auto">
          <a:xfrm>
            <a:off x="6172200" y="1681163"/>
            <a:ext cx="5183717" cy="823914"/>
          </a:xfrm>
          <a:prstGeom prst="rect">
            <a:avLst/>
          </a:prstGeom>
        </p:spPr>
        <p:txBody>
          <a:bodyPr anchor="b"/>
          <a:lstStyle/>
          <a:p>
            <a:pPr>
              <a:defRPr/>
            </a:pPr>
            <a:endParaRPr/>
          </a:p>
        </p:txBody>
      </p:sp>
      <p:sp>
        <p:nvSpPr>
          <p:cNvPr id="7"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x" userDrawn="1">
  <p:cSld name="Leer">
    <p:spTree>
      <p:nvGrpSpPr>
        <p:cNvPr id="1" name=""/>
        <p:cNvGrpSpPr/>
        <p:nvPr/>
      </p:nvGrpSpPr>
      <p:grpSpPr bwMode="auto">
        <a:xfrm>
          <a:off x="0" y="0"/>
          <a:ext cx="0" cy="0"/>
          <a:chOff x="0" y="0"/>
          <a:chExt cx="0" cy="0"/>
        </a:xfrm>
      </p:grpSpPr>
      <p:sp>
        <p:nvSpPr>
          <p:cNvPr id="4"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x" userDrawn="1">
  <p:cSld name="Inhalt mit Überschrift">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840317" y="457200"/>
            <a:ext cx="3932769" cy="1600200"/>
          </a:xfrm>
          <a:prstGeom prst="rect">
            <a:avLst/>
          </a:prstGeom>
        </p:spPr>
        <p:txBody>
          <a:bodyPr anchor="b"/>
          <a:lstStyle>
            <a:lvl1pPr>
              <a:defRPr sz="3200"/>
            </a:lvl1pPr>
          </a:lstStyle>
          <a:p>
            <a:pPr>
              <a:defRPr/>
            </a:pPr>
            <a:r>
              <a:t>Titeltext</a:t>
            </a:r>
          </a:p>
        </p:txBody>
      </p:sp>
      <p:sp>
        <p:nvSpPr>
          <p:cNvPr id="5" name="Textebene 1…"/>
          <p:cNvSpPr>
            <a:spLocks noGrp="1"/>
          </p:cNvSpPr>
          <p:nvPr>
            <p:ph type="body" sz="half" idx="1"/>
          </p:nvPr>
        </p:nvSpPr>
        <p:spPr bwMode="auto">
          <a:xfrm>
            <a:off x="5183716" y="987425"/>
            <a:ext cx="6172202" cy="4873627"/>
          </a:xfrm>
          <a:prstGeom prst="rect">
            <a:avLst/>
          </a:prstGeom>
        </p:spPr>
        <p:txBody>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Textplatzhalter 3"/>
          <p:cNvSpPr>
            <a:spLocks noGrp="1"/>
          </p:cNvSpPr>
          <p:nvPr>
            <p:ph type="body" sz="quarter" idx="13"/>
          </p:nvPr>
        </p:nvSpPr>
        <p:spPr bwMode="auto">
          <a:xfrm>
            <a:off x="840318" y="2057400"/>
            <a:ext cx="3932767" cy="3811588"/>
          </a:xfrm>
          <a:prstGeom prst="rect">
            <a:avLst/>
          </a:prstGeom>
        </p:spPr>
        <p:txBody>
          <a:bodyPr/>
          <a:lstStyle/>
          <a:p>
            <a:pPr>
              <a:defRPr/>
            </a:pPr>
            <a:endParaRPr/>
          </a:p>
        </p:txBody>
      </p:sp>
      <p:sp>
        <p:nvSpPr>
          <p:cNvPr id="7"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84" y="1825625"/>
            <a:ext cx="5181600" cy="4351338"/>
          </a:xfrm>
          <a:prstGeom prst="rect">
            <a:avLst/>
          </a:prstGeom>
        </p:spPr>
        <p:txBody>
          <a:bodyPr/>
          <a:lstStyle>
            <a:lvl1pPr marL="268288" indent="-268288">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228600" indent="-228600">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8" name="Rechteck 7"/>
          <p:cNvSpPr/>
          <p:nvPr userDrawn="1"/>
        </p:nvSpPr>
        <p:spPr>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9" name="Picture 4" descr="M:\Marketing\CD\CD_Logos\UzK_Logo_Quadrat_uniblau\UzK_LogoQuadra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7942" y="5911648"/>
            <a:ext cx="1734709" cy="66169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4184" y="365127"/>
            <a:ext cx="10739616" cy="1325563"/>
          </a:xfrm>
          <a:prstGeom prst="rect">
            <a:avLst/>
          </a:prstGeom>
        </p:spPr>
        <p:txBody>
          <a:bodyPr>
            <a:normAutofit/>
          </a:bodyPr>
          <a:lstStyle>
            <a:lvl1pPr>
              <a:defRPr sz="2800" b="1">
                <a:solidFill>
                  <a:srgbClr val="457A93"/>
                </a:solidFill>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
        <p:nvSpPr>
          <p:cNvPr id="12" name="Rechteck 11"/>
          <p:cNvSpPr/>
          <p:nvPr userDrawn="1"/>
        </p:nvSpPr>
        <p:spPr>
          <a:xfrm>
            <a:off x="480053" y="6383867"/>
            <a:ext cx="9397724" cy="400110"/>
          </a:xfrm>
          <a:prstGeom prst="rect">
            <a:avLst/>
          </a:prstGeom>
        </p:spPr>
        <p:txBody>
          <a:bodyPr wrap="square">
            <a:spAutoFit/>
          </a:bodyPr>
          <a:lstStyle/>
          <a:p>
            <a:r>
              <a:rPr lang="de-DE" altLang="de-DE" sz="1000" dirty="0">
                <a:solidFill>
                  <a:schemeClr val="tx1"/>
                </a:solidFill>
                <a:latin typeface="Arial" panose="020B0604020202020204" pitchFamily="34" charset="0"/>
                <a:cs typeface="Arial" panose="020B0604020202020204" pitchFamily="34" charset="0"/>
              </a:rPr>
              <a:t>Humanwissenschaftliche Fakultät </a:t>
            </a:r>
            <a:r>
              <a:rPr lang="de-DE" altLang="de-DE" sz="1000" baseline="0" dirty="0">
                <a:solidFill>
                  <a:schemeClr val="tx1"/>
                </a:solidFill>
                <a:latin typeface="Arial" panose="020B0604020202020204" pitchFamily="34" charset="0"/>
                <a:cs typeface="Arial" panose="020B0604020202020204" pitchFamily="34" charset="0"/>
              </a:rPr>
              <a:t>| </a:t>
            </a:r>
            <a:r>
              <a:rPr lang="de-DE" altLang="de-DE" sz="1000" dirty="0">
                <a:solidFill>
                  <a:schemeClr val="tx1"/>
                </a:solidFill>
                <a:latin typeface="Arial" panose="020B0604020202020204" pitchFamily="34" charset="0"/>
                <a:cs typeface="Arial" panose="020B0604020202020204" pitchFamily="34" charset="0"/>
              </a:rPr>
              <a:t>Studierenden-Service-Center (SSC) Pädagogik | Sommersemester 2023</a:t>
            </a:r>
          </a:p>
          <a:p>
            <a:endParaRPr lang="de-DE" altLang="de-DE"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49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4" name="Picture 8" descr="Picture 8"/>
          <p:cNvPicPr>
            <a:picLocks noChangeAspect="1"/>
          </p:cNvPicPr>
          <p:nvPr/>
        </p:nvPicPr>
        <p:blipFill>
          <a:blip r:embed="rId8"/>
          <a:stretch/>
        </p:blipFill>
        <p:spPr bwMode="auto">
          <a:xfrm>
            <a:off x="0" y="0"/>
            <a:ext cx="12194117" cy="6859590"/>
          </a:xfrm>
          <a:prstGeom prst="rect">
            <a:avLst/>
          </a:prstGeom>
          <a:ln w="12700">
            <a:miter lim="400000"/>
          </a:ln>
        </p:spPr>
      </p:pic>
      <p:sp>
        <p:nvSpPr>
          <p:cNvPr id="5" name="Rectangle 21"/>
          <p:cNvSpPr/>
          <p:nvPr/>
        </p:nvSpPr>
        <p:spPr bwMode="auto">
          <a:xfrm>
            <a:off x="9652000" y="5791200"/>
            <a:ext cx="1727199" cy="838200"/>
          </a:xfrm>
          <a:prstGeom prst="rect">
            <a:avLst/>
          </a:prstGeom>
          <a:solidFill>
            <a:srgbClr val="FFFFFF"/>
          </a:solidFill>
          <a:ln>
            <a:solidFill>
              <a:srgbClr val="FFFFFF"/>
            </a:solidFill>
            <a:miter/>
          </a:ln>
        </p:spPr>
        <p:txBody>
          <a:bodyPr lIns="45718" tIns="45718" rIns="45718" bIns="45718" anchor="ctr"/>
          <a:lstStyle/>
          <a:p>
            <a:pPr>
              <a:defRPr>
                <a:latin typeface="Arial"/>
                <a:ea typeface="Arial"/>
                <a:cs typeface="Arial"/>
              </a:defRPr>
            </a:pPr>
            <a:endParaRPr/>
          </a:p>
        </p:txBody>
      </p:sp>
      <p:grpSp>
        <p:nvGrpSpPr>
          <p:cNvPr id="6" name="Group 11"/>
          <p:cNvGrpSpPr/>
          <p:nvPr/>
        </p:nvGrpSpPr>
        <p:grpSpPr bwMode="auto">
          <a:xfrm>
            <a:off x="-3" y="5714999"/>
            <a:ext cx="10972806" cy="762002"/>
            <a:chOff x="-1" y="0"/>
            <a:chExt cx="10972804" cy="762000"/>
          </a:xfrm>
        </p:grpSpPr>
        <p:grpSp>
          <p:nvGrpSpPr>
            <p:cNvPr id="7" name="Picture 12"/>
            <p:cNvGrpSpPr/>
            <p:nvPr/>
          </p:nvGrpSpPr>
          <p:grpSpPr bwMode="auto">
            <a:xfrm>
              <a:off x="10160002" y="152400"/>
              <a:ext cx="812802" cy="609601"/>
              <a:chOff x="0" y="0"/>
              <a:chExt cx="812801" cy="609600"/>
            </a:xfrm>
          </p:grpSpPr>
          <p:sp>
            <p:nvSpPr>
              <p:cNvPr id="8" name="Rechteck"/>
              <p:cNvSpPr/>
              <p:nvPr/>
            </p:nvSpPr>
            <p:spPr bwMode="auto">
              <a:xfrm>
                <a:off x="0" y="0"/>
                <a:ext cx="812801" cy="609600"/>
              </a:xfrm>
              <a:prstGeom prst="rect">
                <a:avLst/>
              </a:prstGeom>
              <a:solidFill>
                <a:srgbClr val="FFFFFF"/>
              </a:solidFill>
              <a:ln w="12700" cap="flat">
                <a:noFill/>
                <a:miter lim="400000"/>
              </a:ln>
            </p:spPr>
            <p:txBody>
              <a:bodyPr wrap="square" lIns="45718" tIns="45718" rIns="45718" bIns="45718" numCol="1" anchor="t">
                <a:noAutofit/>
              </a:bodyPr>
              <a:lstStyle/>
              <a:p>
                <a:pPr>
                  <a:defRPr>
                    <a:latin typeface="Arial"/>
                    <a:ea typeface="Arial"/>
                    <a:cs typeface="Arial"/>
                  </a:defRPr>
                </a:pPr>
                <a:endParaRPr/>
              </a:p>
            </p:txBody>
          </p:sp>
          <p:pic>
            <p:nvPicPr>
              <p:cNvPr id="9" name="image2.png" descr="image2.png"/>
              <p:cNvPicPr>
                <a:picLocks noChangeAspect="1"/>
              </p:cNvPicPr>
              <p:nvPr/>
            </p:nvPicPr>
            <p:blipFill>
              <a:blip r:embed="rId9"/>
              <a:stretch/>
            </p:blipFill>
            <p:spPr bwMode="auto">
              <a:xfrm>
                <a:off x="0" y="0"/>
                <a:ext cx="812802" cy="609600"/>
              </a:xfrm>
              <a:prstGeom prst="rect">
                <a:avLst/>
              </a:prstGeom>
              <a:ln w="12700" cap="flat">
                <a:noFill/>
                <a:miter lim="400000"/>
              </a:ln>
            </p:spPr>
          </p:pic>
        </p:grpSp>
        <p:grpSp>
          <p:nvGrpSpPr>
            <p:cNvPr id="10" name="Group 13"/>
            <p:cNvGrpSpPr/>
            <p:nvPr/>
          </p:nvGrpSpPr>
          <p:grpSpPr bwMode="auto">
            <a:xfrm>
              <a:off x="-1" y="-1"/>
              <a:ext cx="10913537" cy="1"/>
              <a:chOff x="0" y="0"/>
              <a:chExt cx="10913536" cy="0"/>
            </a:xfrm>
          </p:grpSpPr>
          <p:sp>
            <p:nvSpPr>
              <p:cNvPr id="11" name="Line 14"/>
              <p:cNvSpPr/>
              <p:nvPr/>
            </p:nvSpPr>
            <p:spPr bwMode="auto">
              <a:xfrm>
                <a:off x="0" y="0"/>
                <a:ext cx="1583268" cy="0"/>
              </a:xfrm>
              <a:prstGeom prst="line">
                <a:avLst/>
              </a:prstGeom>
              <a:noFill/>
              <a:ln w="69850" cap="flat">
                <a:solidFill>
                  <a:srgbClr val="83AF23"/>
                </a:solidFill>
                <a:prstDash val="solid"/>
                <a:round/>
              </a:ln>
            </p:spPr>
            <p:txBody>
              <a:bodyPr wrap="square" lIns="45718" tIns="45718" rIns="45718" bIns="45718" numCol="1" anchor="t">
                <a:noAutofit/>
              </a:bodyPr>
              <a:lstStyle/>
              <a:p>
                <a:pPr>
                  <a:defRPr/>
                </a:pPr>
                <a:endParaRPr/>
              </a:p>
            </p:txBody>
          </p:sp>
          <p:sp>
            <p:nvSpPr>
              <p:cNvPr id="12" name="Line 15"/>
              <p:cNvSpPr/>
              <p:nvPr/>
            </p:nvSpPr>
            <p:spPr bwMode="auto">
              <a:xfrm>
                <a:off x="1591733" y="0"/>
                <a:ext cx="1583268" cy="0"/>
              </a:xfrm>
              <a:prstGeom prst="line">
                <a:avLst/>
              </a:prstGeom>
              <a:noFill/>
              <a:ln w="69850" cap="flat">
                <a:solidFill>
                  <a:srgbClr val="7D321D"/>
                </a:solidFill>
                <a:prstDash val="solid"/>
                <a:round/>
              </a:ln>
            </p:spPr>
            <p:txBody>
              <a:bodyPr wrap="square" lIns="45718" tIns="45718" rIns="45718" bIns="45718" numCol="1" anchor="t">
                <a:noAutofit/>
              </a:bodyPr>
              <a:lstStyle/>
              <a:p>
                <a:pPr>
                  <a:defRPr/>
                </a:pPr>
                <a:endParaRPr/>
              </a:p>
            </p:txBody>
          </p:sp>
          <p:sp>
            <p:nvSpPr>
              <p:cNvPr id="13" name="Line 16"/>
              <p:cNvSpPr/>
              <p:nvPr/>
            </p:nvSpPr>
            <p:spPr bwMode="auto">
              <a:xfrm>
                <a:off x="3132667" y="0"/>
                <a:ext cx="1583268" cy="0"/>
              </a:xfrm>
              <a:prstGeom prst="line">
                <a:avLst/>
              </a:prstGeom>
              <a:noFill/>
              <a:ln w="69850" cap="flat">
                <a:solidFill>
                  <a:srgbClr val="AF111D"/>
                </a:solidFill>
                <a:prstDash val="solid"/>
                <a:round/>
              </a:ln>
            </p:spPr>
            <p:txBody>
              <a:bodyPr wrap="square" lIns="45718" tIns="45718" rIns="45718" bIns="45718" numCol="1" anchor="t">
                <a:noAutofit/>
              </a:bodyPr>
              <a:lstStyle/>
              <a:p>
                <a:pPr>
                  <a:defRPr/>
                </a:pPr>
                <a:endParaRPr/>
              </a:p>
            </p:txBody>
          </p:sp>
          <p:sp>
            <p:nvSpPr>
              <p:cNvPr id="14" name="Line 17"/>
              <p:cNvSpPr/>
              <p:nvPr/>
            </p:nvSpPr>
            <p:spPr bwMode="auto">
              <a:xfrm>
                <a:off x="4690534" y="0"/>
                <a:ext cx="1583268" cy="0"/>
              </a:xfrm>
              <a:prstGeom prst="line">
                <a:avLst/>
              </a:prstGeom>
              <a:noFill/>
              <a:ln w="69850" cap="flat">
                <a:solidFill>
                  <a:srgbClr val="590F68"/>
                </a:solidFill>
                <a:prstDash val="solid"/>
                <a:round/>
              </a:ln>
            </p:spPr>
            <p:txBody>
              <a:bodyPr wrap="square" lIns="45718" tIns="45718" rIns="45718" bIns="45718" numCol="1" anchor="t">
                <a:noAutofit/>
              </a:bodyPr>
              <a:lstStyle/>
              <a:p>
                <a:pPr>
                  <a:defRPr/>
                </a:pPr>
                <a:endParaRPr/>
              </a:p>
            </p:txBody>
          </p:sp>
          <p:sp>
            <p:nvSpPr>
              <p:cNvPr id="15" name="Line 18"/>
              <p:cNvSpPr/>
              <p:nvPr/>
            </p:nvSpPr>
            <p:spPr bwMode="auto">
              <a:xfrm>
                <a:off x="6214535" y="0"/>
                <a:ext cx="1583268" cy="0"/>
              </a:xfrm>
              <a:prstGeom prst="line">
                <a:avLst/>
              </a:prstGeom>
              <a:noFill/>
              <a:ln w="69850" cap="flat">
                <a:solidFill>
                  <a:srgbClr val="0082C6"/>
                </a:solidFill>
                <a:prstDash val="solid"/>
                <a:round/>
              </a:ln>
            </p:spPr>
            <p:txBody>
              <a:bodyPr wrap="square" lIns="45718" tIns="45718" rIns="45718" bIns="45718" numCol="1" anchor="t">
                <a:noAutofit/>
              </a:bodyPr>
              <a:lstStyle/>
              <a:p>
                <a:pPr>
                  <a:defRPr/>
                </a:pPr>
                <a:endParaRPr/>
              </a:p>
            </p:txBody>
          </p:sp>
          <p:sp>
            <p:nvSpPr>
              <p:cNvPr id="16" name="Line 19"/>
              <p:cNvSpPr/>
              <p:nvPr/>
            </p:nvSpPr>
            <p:spPr bwMode="auto">
              <a:xfrm>
                <a:off x="7755468" y="0"/>
                <a:ext cx="1583269" cy="0"/>
              </a:xfrm>
              <a:prstGeom prst="line">
                <a:avLst/>
              </a:prstGeom>
              <a:noFill/>
              <a:ln w="69850" cap="flat">
                <a:solidFill>
                  <a:srgbClr val="DBA619"/>
                </a:solidFill>
                <a:prstDash val="solid"/>
                <a:round/>
              </a:ln>
            </p:spPr>
            <p:txBody>
              <a:bodyPr wrap="square" lIns="45718" tIns="45718" rIns="45718" bIns="45718" numCol="1" anchor="t">
                <a:noAutofit/>
              </a:bodyPr>
              <a:lstStyle/>
              <a:p>
                <a:pPr>
                  <a:defRPr/>
                </a:pPr>
                <a:endParaRPr/>
              </a:p>
            </p:txBody>
          </p:sp>
          <p:sp>
            <p:nvSpPr>
              <p:cNvPr id="17" name="Line 20"/>
              <p:cNvSpPr/>
              <p:nvPr/>
            </p:nvSpPr>
            <p:spPr bwMode="auto">
              <a:xfrm>
                <a:off x="9330269" y="0"/>
                <a:ext cx="1583268" cy="0"/>
              </a:xfrm>
              <a:prstGeom prst="line">
                <a:avLst/>
              </a:prstGeom>
              <a:noFill/>
              <a:ln w="69850" cap="flat">
                <a:solidFill>
                  <a:srgbClr val="91C4EA"/>
                </a:solidFill>
                <a:prstDash val="solid"/>
                <a:round/>
              </a:ln>
            </p:spPr>
            <p:txBody>
              <a:bodyPr wrap="square" lIns="45718" tIns="45718" rIns="45718" bIns="45718" numCol="1" anchor="t">
                <a:noAutofit/>
              </a:bodyPr>
              <a:lstStyle/>
              <a:p>
                <a:pPr>
                  <a:defRPr/>
                </a:pPr>
                <a:endParaRPr/>
              </a:p>
            </p:txBody>
          </p:sp>
        </p:grpSp>
      </p:grpSp>
      <p:sp>
        <p:nvSpPr>
          <p:cNvPr id="18" name="Titeltext"/>
          <p:cNvSpPr>
            <a:spLocks noGrp="1"/>
          </p:cNvSpPr>
          <p:nvPr>
            <p:ph type="title"/>
          </p:nvPr>
        </p:nvSpPr>
        <p:spPr bwMode="auto">
          <a:xfrm>
            <a:off x="914400" y="609600"/>
            <a:ext cx="10363200" cy="1143000"/>
          </a:xfrm>
          <a:prstGeom prst="rect">
            <a:avLst/>
          </a:prstGeom>
          <a:ln w="12700">
            <a:miter lim="400000"/>
          </a:ln>
        </p:spPr>
        <p:txBody>
          <a:bodyPr lIns="45718" tIns="45718" rIns="45718" bIns="45718" anchor="ctr">
            <a:normAutofit/>
          </a:bodyPr>
          <a:lstStyle/>
          <a:p>
            <a:pPr>
              <a:defRPr/>
            </a:pPr>
            <a:r>
              <a:t>Titeltext</a:t>
            </a:r>
          </a:p>
        </p:txBody>
      </p:sp>
      <p:sp>
        <p:nvSpPr>
          <p:cNvPr id="19" name="Textebene 1…"/>
          <p:cNvSpPr>
            <a:spLocks noGrp="1"/>
          </p:cNvSpPr>
          <p:nvPr>
            <p:ph type="body" idx="1"/>
          </p:nvPr>
        </p:nvSpPr>
        <p:spPr bwMode="auto">
          <a:xfrm>
            <a:off x="914400" y="1981200"/>
            <a:ext cx="10363200" cy="3581400"/>
          </a:xfrm>
          <a:prstGeom prst="rect">
            <a:avLst/>
          </a:prstGeom>
          <a:ln w="12700">
            <a:miter lim="400000"/>
          </a:ln>
        </p:spPr>
        <p:txBody>
          <a:bodyPr lIns="45718" tIns="45718" rIns="45718" bIns="45718">
            <a:normAutofit/>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20" name="Foliennummer"/>
          <p:cNvSpPr>
            <a:spLocks noGrp="1"/>
          </p:cNvSpPr>
          <p:nvPr>
            <p:ph type="sldNum" sz="quarter" idx="2"/>
          </p:nvPr>
        </p:nvSpPr>
        <p:spPr bwMode="auto">
          <a:xfrm>
            <a:off x="8463946" y="6224224"/>
            <a:ext cx="273654" cy="264253"/>
          </a:xfrm>
          <a:prstGeom prst="rect">
            <a:avLst/>
          </a:prstGeom>
          <a:ln w="12700">
            <a:miter lim="400000"/>
          </a:ln>
        </p:spPr>
        <p:txBody>
          <a:bodyPr wrap="none" lIns="45718" tIns="45718" rIns="45718" bIns="45718" anchor="ctr">
            <a:spAutoFit/>
          </a:bodyPr>
          <a:lstStyle>
            <a:lvl1pPr algn="r">
              <a:defRPr sz="1200">
                <a:latin typeface="Arial"/>
                <a:ea typeface="Arial"/>
                <a:cs typeface="Arial"/>
              </a:defRPr>
            </a:lvl1pPr>
          </a:lstStyle>
          <a:p>
            <a:pPr>
              <a:defRPr/>
            </a:pPr>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7" r:id="rId6"/>
  </p:sldLayoutIdLst>
  <p:txStyles>
    <p:titleStyle>
      <a:lvl1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1pPr>
      <a:lvl2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2pPr>
      <a:lvl3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3pPr>
      <a:lvl4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4pPr>
      <a:lvl5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5pPr>
      <a:lvl6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6pPr>
      <a:lvl7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7pPr>
      <a:lvl8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8pPr>
      <a:lvl9pPr marL="0" marR="0" indent="0" algn="l" defTabSz="914400">
        <a:lnSpc>
          <a:spcPct val="100000"/>
        </a:lnSpc>
        <a:spcBef>
          <a:spcPts val="0"/>
        </a:spcBef>
        <a:spcAft>
          <a:spcPts val="0"/>
        </a:spcAft>
        <a:buClrTx/>
        <a:buSzTx/>
        <a:buFontTx/>
        <a:buNone/>
        <a:defRPr sz="4000" b="1" i="0" u="none" strike="noStrike" cap="none" spc="0">
          <a:ln>
            <a:noFill/>
          </a:ln>
          <a:solidFill>
            <a:srgbClr val="CD0921"/>
          </a:solidFill>
          <a:latin typeface="Arial"/>
          <a:ea typeface="Arial"/>
          <a:cs typeface="Arial"/>
        </a:defRPr>
      </a:lvl9pPr>
    </p:titleStyle>
    <p:bodyStyle>
      <a:lvl1pPr marL="342900" marR="0" indent="-3429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1pPr>
      <a:lvl2pPr marL="783771" marR="0" indent="-326571"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2pPr>
      <a:lvl3pPr marL="1219200" marR="0" indent="-3048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3pPr>
      <a:lvl4pPr marL="1737360" marR="0" indent="-36576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4pPr>
      <a:lvl5pPr marL="2194560" marR="0" indent="-36576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5pPr>
      <a:lvl6pPr marL="26924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6pPr>
      <a:lvl7pPr marL="31496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7pPr>
      <a:lvl8pPr marL="36068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8pPr>
      <a:lvl9pPr marL="4064000" marR="0" indent="-406400" algn="l" defTabSz="914400">
        <a:lnSpc>
          <a:spcPct val="100000"/>
        </a:lnSpc>
        <a:spcBef>
          <a:spcPts val="700"/>
        </a:spcBef>
        <a:spcAft>
          <a:spcPts val="0"/>
        </a:spcAft>
        <a:buClrTx/>
        <a:buSzPct val="100000"/>
        <a:buFont typeface="Times"/>
        <a:buChar char="•"/>
        <a:defRPr sz="3200" b="1" i="0" u="none" strike="noStrike" cap="none" spc="0">
          <a:ln>
            <a:noFill/>
          </a:ln>
          <a:solidFill>
            <a:srgbClr val="2B586C"/>
          </a:solidFill>
          <a:latin typeface="Arial"/>
          <a:ea typeface="Arial"/>
          <a:cs typeface="Arial"/>
        </a:defRPr>
      </a:lvl9pPr>
    </p:bodyStyle>
    <p:otherStyle>
      <a:lvl1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1pPr>
      <a:lvl2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2pPr>
      <a:lvl3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3pPr>
      <a:lvl4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4pPr>
      <a:lvl5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5pPr>
      <a:lvl6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6pPr>
      <a:lvl7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7pPr>
      <a:lvl8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8pPr>
      <a:lvl9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6.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3.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hf.uni-koeln.de/418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hf.uni-koeln.de/3153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6.xml"/><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1524000" y="1122362"/>
            <a:ext cx="9144000" cy="2387601"/>
          </a:xfrm>
          <a:prstGeom prst="rect">
            <a:avLst/>
          </a:prstGeom>
        </p:spPr>
        <p:txBody>
          <a:bodyPr/>
          <a:lstStyle/>
          <a:p>
            <a:pPr>
              <a:defRPr/>
            </a:pPr>
            <a:r>
              <a:t>Herzlich Willkommen an der Universität zu Köln</a:t>
            </a:r>
          </a:p>
        </p:txBody>
      </p:sp>
      <p:sp>
        <p:nvSpPr>
          <p:cNvPr id="5" name="Untertitel 2"/>
          <p:cNvSpPr>
            <a:spLocks noGrp="1"/>
          </p:cNvSpPr>
          <p:nvPr>
            <p:ph type="subTitle" sz="quarter" idx="1"/>
          </p:nvPr>
        </p:nvSpPr>
        <p:spPr bwMode="auto">
          <a:xfrm>
            <a:off x="1524000" y="3602037"/>
            <a:ext cx="9144000" cy="1655762"/>
          </a:xfrm>
          <a:prstGeom prst="rect">
            <a:avLst/>
          </a:prstGeom>
        </p:spPr>
        <p:txBody>
          <a:bodyPr lIns="45718" tIns="45718" rIns="45718" bIns="45718" anchor="t">
            <a:normAutofit/>
          </a:bodyPr>
          <a:lstStyle/>
          <a:p>
            <a:pPr>
              <a:defRPr/>
            </a:pPr>
            <a:r>
              <a:rPr lang="de-DE" dirty="0"/>
              <a:t>Sommersemester 2023</a:t>
            </a:r>
            <a:endParaRPr dirty="0"/>
          </a:p>
        </p:txBody>
      </p:sp>
      <p:sp>
        <p:nvSpPr>
          <p:cNvPr id="6" name="Rechteck 5"/>
          <p:cNvSpPr/>
          <p:nvPr/>
        </p:nvSpPr>
        <p:spPr bwMode="auto">
          <a:xfrm>
            <a:off x="2237448" y="4334846"/>
            <a:ext cx="7445050"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800" b="1">
                <a:ln>
                  <a:noFill/>
                </a:ln>
                <a:solidFill>
                  <a:srgbClr val="C00000"/>
                </a:solidFill>
              </a:rPr>
              <a:t>Fachinformation: </a:t>
            </a:r>
            <a:endParaRPr/>
          </a:p>
          <a:p>
            <a:pPr algn="ctr">
              <a:defRPr/>
            </a:pPr>
            <a:r>
              <a:rPr sz="2800" b="1">
                <a:ln>
                  <a:noFill/>
                </a:ln>
                <a:solidFill>
                  <a:srgbClr val="C00000"/>
                </a:solidFill>
              </a:rPr>
              <a:t>Lernbereich Ästhetische Erziehung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400" y="593968"/>
            <a:ext cx="10363200" cy="1143001"/>
          </a:xfrm>
          <a:prstGeom prst="rect">
            <a:avLst/>
          </a:prstGeom>
        </p:spPr>
        <p:txBody>
          <a:bodyPr/>
          <a:lstStyle/>
          <a:p>
            <a:pPr>
              <a:defRPr/>
            </a:pPr>
            <a:r>
              <a:t>Anmelden in KLIPS 2.0</a:t>
            </a:r>
          </a:p>
        </p:txBody>
      </p:sp>
      <p:pic>
        <p:nvPicPr>
          <p:cNvPr id="2" name="Grafik 1">
            <a:extLst>
              <a:ext uri="{FF2B5EF4-FFF2-40B4-BE49-F238E27FC236}">
                <a16:creationId xmlns:a16="http://schemas.microsoft.com/office/drawing/2014/main" id="{781DE1B5-56C6-00A1-A979-44F28D978489}"/>
              </a:ext>
            </a:extLst>
          </p:cNvPr>
          <p:cNvPicPr>
            <a:picLocks noChangeAspect="1"/>
          </p:cNvPicPr>
          <p:nvPr/>
        </p:nvPicPr>
        <p:blipFill>
          <a:blip r:embed="rId2"/>
          <a:stretch>
            <a:fillRect/>
          </a:stretch>
        </p:blipFill>
        <p:spPr bwMode="auto">
          <a:xfrm>
            <a:off x="2374207" y="1736969"/>
            <a:ext cx="7443585" cy="38582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prstGeom prst="rect">
            <a:avLst/>
          </a:prstGeom>
        </p:spPr>
        <p:txBody>
          <a:bodyPr/>
          <a:lstStyle/>
          <a:p>
            <a:pPr>
              <a:defRPr/>
            </a:pPr>
            <a:r>
              <a:t>Status umschalten!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Umschalten </a:t>
            </a:r>
          </a:p>
        </p:txBody>
      </p:sp>
      <p:pic>
        <p:nvPicPr>
          <p:cNvPr id="5" name="Inhaltsplatzhalter 3" descr="Inhaltsplatzhalter 3"/>
          <p:cNvPicPr>
            <a:picLocks noChangeAspect="1"/>
          </p:cNvPicPr>
          <p:nvPr/>
        </p:nvPicPr>
        <p:blipFill>
          <a:blip r:embed="rId2" cstate="print"/>
          <a:stretch/>
        </p:blipFill>
        <p:spPr bwMode="auto">
          <a:xfrm>
            <a:off x="4427620" y="1513177"/>
            <a:ext cx="6444198" cy="3989266"/>
          </a:xfrm>
          <a:prstGeom prst="rect">
            <a:avLst/>
          </a:prstGeom>
          <a:ln w="12700">
            <a:miter lim="400000"/>
          </a:ln>
        </p:spPr>
      </p:pic>
      <p:sp>
        <p:nvSpPr>
          <p:cNvPr id="6" name="Inhaltsplatzhalter 2"/>
          <p:cNvSpPr>
            <a:spLocks/>
          </p:cNvSpPr>
          <p:nvPr/>
        </p:nvSpPr>
        <p:spPr bwMode="auto">
          <a:xfrm>
            <a:off x="751043" y="1916832"/>
            <a:ext cx="3676577" cy="3693319"/>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rPr lang="de-DE"/>
              <a:t>Ist das Optionsfeld „Umschalten auf Studierende“  aktiviert?</a:t>
            </a:r>
          </a:p>
          <a:p>
            <a:pPr marL="36000" lvl="1" indent="0" algn="l">
              <a:spcBef>
                <a:spcPts val="600"/>
              </a:spcBef>
              <a:defRPr sz="2800" b="1">
                <a:solidFill>
                  <a:srgbClr val="2B586C"/>
                </a:solidFill>
              </a:defRPr>
            </a:pPr>
            <a:r>
              <a:rPr lang="de-DE"/>
              <a:t>Klicken Sie auf die Schaltfläche </a:t>
            </a:r>
            <a:r>
              <a:rPr lang="de-DE" i="1">
                <a:solidFill>
                  <a:srgbClr val="FF0000"/>
                </a:solidFill>
              </a:rPr>
              <a:t>Umschalten</a:t>
            </a:r>
            <a:endParaRPr lang="de-DE"/>
          </a:p>
          <a:p>
            <a:pPr lvl="1" indent="0" algn="l">
              <a:spcBef>
                <a:spcPts val="600"/>
              </a:spcBef>
              <a:defRPr sz="2800" b="1">
                <a:solidFill>
                  <a:srgbClr val="2B586C"/>
                </a:solidFill>
              </a:defRPr>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prstGeom prst="rect">
            <a:avLst/>
          </a:prstGeom>
        </p:spPr>
        <p:txBody>
          <a:bodyPr/>
          <a:lstStyle/>
          <a:p>
            <a:pPr>
              <a:defRPr/>
            </a:pPr>
            <a:r>
              <a:t>Aufbau KLIPS 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Aufbau </a:t>
            </a:r>
          </a:p>
        </p:txBody>
      </p:sp>
      <p:pic>
        <p:nvPicPr>
          <p:cNvPr id="3" name="Grafik 2">
            <a:extLst>
              <a:ext uri="{FF2B5EF4-FFF2-40B4-BE49-F238E27FC236}">
                <a16:creationId xmlns:a16="http://schemas.microsoft.com/office/drawing/2014/main" id="{612C05AF-CB33-F5E4-D3A4-0C149A04BE28}"/>
              </a:ext>
            </a:extLst>
          </p:cNvPr>
          <p:cNvPicPr>
            <a:picLocks noChangeAspect="1"/>
          </p:cNvPicPr>
          <p:nvPr/>
        </p:nvPicPr>
        <p:blipFill>
          <a:blip r:embed="rId3"/>
          <a:stretch>
            <a:fillRect/>
          </a:stretch>
        </p:blipFill>
        <p:spPr>
          <a:xfrm>
            <a:off x="2299397" y="1588513"/>
            <a:ext cx="7593206" cy="3963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prstGeom prst="rect">
            <a:avLst/>
          </a:prstGeom>
        </p:spPr>
        <p:txBody>
          <a:bodyPr/>
          <a:lstStyle/>
          <a:p>
            <a:pPr>
              <a:defRPr/>
            </a:pPr>
            <a:r>
              <a:t>Veranstaltungsbelegung</a:t>
            </a:r>
          </a:p>
        </p:txBody>
      </p:sp>
      <p:sp>
        <p:nvSpPr>
          <p:cNvPr id="5" name="Textebene 1…"/>
          <p:cNvSpPr>
            <a:spLocks noGrp="1"/>
          </p:cNvSpPr>
          <p:nvPr>
            <p:ph type="body" idx="1"/>
          </p:nvPr>
        </p:nvSpPr>
        <p:spPr bwMode="auto">
          <a:xfrm>
            <a:off x="914400" y="1752599"/>
            <a:ext cx="10363199" cy="3581399"/>
          </a:xfrm>
          <a:prstGeom prst="rect">
            <a:avLst/>
          </a:prstGeom>
        </p:spPr>
        <p:txBody>
          <a:bodyPr>
            <a:noAutofit/>
          </a:bodyPr>
          <a:lstStyle/>
          <a:p>
            <a:pPr marL="0" indent="0">
              <a:buNone/>
              <a:defRPr/>
            </a:pPr>
            <a:r>
              <a:rPr sz="2400" dirty="0" err="1"/>
              <a:t>Belegungsphasen</a:t>
            </a:r>
            <a:r>
              <a:rPr sz="2400" dirty="0"/>
              <a:t>: </a:t>
            </a:r>
          </a:p>
          <a:p>
            <a:pPr marL="0" indent="0">
              <a:buNone/>
              <a:defRPr/>
            </a:pPr>
            <a:endParaRPr sz="2400" dirty="0"/>
          </a:p>
          <a:p>
            <a:pPr marL="0" lvl="0" indent="0">
              <a:buNone/>
              <a:defRPr/>
            </a:pPr>
            <a:r>
              <a:rPr sz="2400" b="1" i="0" u="none" dirty="0">
                <a:solidFill>
                  <a:srgbClr val="58595B"/>
                </a:solidFill>
                <a:latin typeface="Arial"/>
                <a:ea typeface="Arial"/>
                <a:cs typeface="Arial"/>
              </a:rPr>
              <a:t>2. </a:t>
            </a:r>
            <a:r>
              <a:rPr sz="2400" b="1" i="0" u="none" dirty="0" err="1">
                <a:solidFill>
                  <a:srgbClr val="58595B"/>
                </a:solidFill>
                <a:latin typeface="Arial"/>
                <a:ea typeface="Arial"/>
                <a:cs typeface="Arial"/>
              </a:rPr>
              <a:t>Belegungsphase</a:t>
            </a:r>
            <a:r>
              <a:rPr sz="2400" b="1" i="0" u="none" dirty="0">
                <a:solidFill>
                  <a:srgbClr val="58595B"/>
                </a:solidFill>
                <a:latin typeface="Arial"/>
                <a:ea typeface="Arial"/>
                <a:cs typeface="Arial"/>
              </a:rPr>
              <a:t>: </a:t>
            </a:r>
            <a:r>
              <a:rPr lang="de-DE" sz="2400" b="0" dirty="0">
                <a:solidFill>
                  <a:srgbClr val="58595B"/>
                </a:solidFill>
              </a:rPr>
              <a:t>03.03.-20.03.2023 </a:t>
            </a:r>
            <a:r>
              <a:rPr sz="2400" b="0" i="0" u="none" dirty="0">
                <a:solidFill>
                  <a:srgbClr val="58595B"/>
                </a:solidFill>
                <a:latin typeface="Arial"/>
                <a:ea typeface="Arial"/>
                <a:cs typeface="Arial"/>
              </a:rPr>
              <a:t> </a:t>
            </a:r>
          </a:p>
          <a:p>
            <a:pPr marL="0" lvl="0" indent="0">
              <a:buNone/>
              <a:defRPr/>
            </a:pPr>
            <a:br>
              <a:rPr sz="2400" b="0" i="0" u="none" dirty="0">
                <a:solidFill>
                  <a:srgbClr val="58595B"/>
                </a:solidFill>
                <a:latin typeface="Arial"/>
                <a:ea typeface="Arial"/>
                <a:cs typeface="Arial"/>
              </a:rPr>
            </a:br>
            <a:r>
              <a:rPr sz="2400" b="1" i="0" u="none" dirty="0" err="1">
                <a:solidFill>
                  <a:srgbClr val="58595B"/>
                </a:solidFill>
                <a:latin typeface="Arial"/>
                <a:ea typeface="Arial"/>
                <a:cs typeface="Arial"/>
              </a:rPr>
              <a:t>Veröffentlichung</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der</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Ergebnisse</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der</a:t>
            </a:r>
            <a:r>
              <a:rPr sz="2400" b="1" i="0" u="none" dirty="0">
                <a:solidFill>
                  <a:srgbClr val="58595B"/>
                </a:solidFill>
                <a:latin typeface="Arial"/>
                <a:ea typeface="Arial"/>
                <a:cs typeface="Arial"/>
              </a:rPr>
              <a:t> 2. </a:t>
            </a:r>
            <a:r>
              <a:rPr sz="2400" b="1" i="0" u="none" dirty="0" err="1">
                <a:solidFill>
                  <a:srgbClr val="58595B"/>
                </a:solidFill>
                <a:latin typeface="Arial"/>
                <a:ea typeface="Arial"/>
                <a:cs typeface="Arial"/>
              </a:rPr>
              <a:t>Belegungs</a:t>
            </a:r>
            <a:r>
              <a:rPr sz="2400" b="1" i="0" u="none" dirty="0">
                <a:solidFill>
                  <a:srgbClr val="58595B"/>
                </a:solidFill>
                <a:latin typeface="Arial"/>
                <a:ea typeface="Arial"/>
                <a:cs typeface="Arial"/>
              </a:rPr>
              <a:t>- und </a:t>
            </a:r>
            <a:r>
              <a:rPr sz="2400" b="1" i="0" u="none" dirty="0" err="1">
                <a:solidFill>
                  <a:srgbClr val="58595B"/>
                </a:solidFill>
                <a:latin typeface="Arial"/>
                <a:ea typeface="Arial"/>
                <a:cs typeface="Arial"/>
              </a:rPr>
              <a:t>Vergabephase</a:t>
            </a:r>
            <a:r>
              <a:rPr lang="de-DE" sz="2400" b="1" i="0" u="none" dirty="0">
                <a:solidFill>
                  <a:srgbClr val="58595B"/>
                </a:solidFill>
                <a:latin typeface="Arial"/>
                <a:ea typeface="Arial"/>
                <a:cs typeface="Arial"/>
              </a:rPr>
              <a:t>:</a:t>
            </a:r>
            <a:br>
              <a:rPr sz="2400" b="1" i="0" u="none" dirty="0">
                <a:solidFill>
                  <a:srgbClr val="58595B"/>
                </a:solidFill>
                <a:latin typeface="Arial"/>
                <a:ea typeface="Arial"/>
                <a:cs typeface="Arial"/>
              </a:rPr>
            </a:br>
            <a:r>
              <a:rPr lang="de-DE" sz="2400" b="0" i="0" u="none" dirty="0">
                <a:solidFill>
                  <a:srgbClr val="58595B"/>
                </a:solidFill>
                <a:latin typeface="Arial"/>
                <a:ea typeface="Arial"/>
                <a:cs typeface="Arial"/>
              </a:rPr>
              <a:t>29.03.2023</a:t>
            </a:r>
            <a:br>
              <a:rPr sz="2400" b="0" i="0" u="none" dirty="0">
                <a:solidFill>
                  <a:srgbClr val="58595B"/>
                </a:solidFill>
                <a:latin typeface="Arial"/>
                <a:ea typeface="Arial"/>
                <a:cs typeface="Arial"/>
              </a:rPr>
            </a:br>
            <a:br>
              <a:rPr sz="2400" b="0" i="0" u="none" dirty="0">
                <a:solidFill>
                  <a:srgbClr val="58595B"/>
                </a:solidFill>
                <a:latin typeface="Arial"/>
                <a:ea typeface="Arial"/>
                <a:cs typeface="Arial"/>
              </a:rPr>
            </a:br>
            <a:r>
              <a:rPr sz="2400" b="1" i="0" u="none" dirty="0">
                <a:solidFill>
                  <a:srgbClr val="58595B"/>
                </a:solidFill>
                <a:latin typeface="Arial"/>
                <a:ea typeface="Arial"/>
                <a:cs typeface="Arial"/>
              </a:rPr>
              <a:t>3. </a:t>
            </a:r>
            <a:r>
              <a:rPr sz="2400" b="1" i="0" u="none" dirty="0" err="1">
                <a:solidFill>
                  <a:srgbClr val="58595B"/>
                </a:solidFill>
                <a:latin typeface="Arial"/>
                <a:ea typeface="Arial"/>
                <a:cs typeface="Arial"/>
              </a:rPr>
              <a:t>Belegungsphase</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Humanwissenschaftliche</a:t>
            </a:r>
            <a:r>
              <a:rPr sz="2400" b="1" i="0" u="none" dirty="0">
                <a:solidFill>
                  <a:srgbClr val="58595B"/>
                </a:solidFill>
                <a:latin typeface="Arial"/>
                <a:ea typeface="Arial"/>
                <a:cs typeface="Arial"/>
              </a:rPr>
              <a:t> </a:t>
            </a:r>
            <a:r>
              <a:rPr sz="2400" b="1" i="0" u="none" dirty="0" err="1">
                <a:solidFill>
                  <a:srgbClr val="58595B"/>
                </a:solidFill>
                <a:latin typeface="Arial"/>
                <a:ea typeface="Arial"/>
                <a:cs typeface="Arial"/>
              </a:rPr>
              <a:t>Fakultät</a:t>
            </a:r>
            <a:r>
              <a:rPr lang="de-DE" sz="2400" b="1" i="0" u="none" dirty="0">
                <a:solidFill>
                  <a:srgbClr val="58595B"/>
                </a:solidFill>
                <a:latin typeface="Arial"/>
                <a:ea typeface="Arial"/>
                <a:cs typeface="Arial"/>
              </a:rPr>
              <a:t>:</a:t>
            </a:r>
            <a:br>
              <a:rPr sz="2400" b="1" i="0" u="none" dirty="0">
                <a:solidFill>
                  <a:srgbClr val="58595B"/>
                </a:solidFill>
                <a:latin typeface="Arial"/>
                <a:ea typeface="Arial"/>
                <a:cs typeface="Arial"/>
              </a:rPr>
            </a:br>
            <a:r>
              <a:rPr lang="de-DE" sz="2400" b="0" dirty="0">
                <a:solidFill>
                  <a:srgbClr val="58595B"/>
                </a:solidFill>
              </a:rPr>
              <a:t>03.04-16.04.2023</a:t>
            </a:r>
            <a:endParaRPr sz="2400" b="0" i="0" u="none" dirty="0">
              <a:solidFill>
                <a:srgbClr val="58595B"/>
              </a:solidFill>
              <a:latin typeface="Arial"/>
              <a:ea typeface="Arial"/>
              <a:cs typeface="Arial"/>
            </a:endParaRPr>
          </a:p>
        </p:txBody>
      </p:sp>
    </p:spTree>
    <p:extLst>
      <p:ext uri="{BB962C8B-B14F-4D97-AF65-F5344CB8AC3E}">
        <p14:creationId xmlns:p14="http://schemas.microsoft.com/office/powerpoint/2010/main" val="80121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prstGeom prst="rect">
            <a:avLst/>
          </a:prstGeom>
        </p:spPr>
        <p:txBody>
          <a:bodyPr/>
          <a:lstStyle/>
          <a:p>
            <a:pPr>
              <a:defRPr/>
            </a:pPr>
            <a:r>
              <a:t>Anmeldung zu Lehrveranstaltungen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pic>
        <p:nvPicPr>
          <p:cNvPr id="2" name="Grafik 1">
            <a:extLst>
              <a:ext uri="{FF2B5EF4-FFF2-40B4-BE49-F238E27FC236}">
                <a16:creationId xmlns:a16="http://schemas.microsoft.com/office/drawing/2014/main" id="{1B9C2890-1BFF-318C-F986-B7EB8122E8D0}"/>
              </a:ext>
            </a:extLst>
          </p:cNvPr>
          <p:cNvPicPr>
            <a:picLocks noChangeAspect="1"/>
          </p:cNvPicPr>
          <p:nvPr/>
        </p:nvPicPr>
        <p:blipFill>
          <a:blip r:embed="rId3"/>
          <a:stretch>
            <a:fillRect/>
          </a:stretch>
        </p:blipFill>
        <p:spPr bwMode="auto">
          <a:xfrm>
            <a:off x="4223792" y="1556792"/>
            <a:ext cx="7593206" cy="3963225"/>
          </a:xfrm>
          <a:prstGeom prst="rect">
            <a:avLst/>
          </a:prstGeom>
        </p:spPr>
      </p:pic>
      <p:sp>
        <p:nvSpPr>
          <p:cNvPr id="4" name="Titel 1"/>
          <p:cNvSpPr>
            <a:spLocks noGrp="1"/>
          </p:cNvSpPr>
          <p:nvPr>
            <p:ph type="title"/>
          </p:nvPr>
        </p:nvSpPr>
        <p:spPr bwMode="auto">
          <a:xfrm>
            <a:off x="914398" y="609599"/>
            <a:ext cx="10705078"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914400" y="2061408"/>
            <a:ext cx="3676253" cy="1384995"/>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Applikation </a:t>
            </a:r>
            <a:r>
              <a:rPr lang="de-DE">
                <a:solidFill>
                  <a:srgbClr val="FF0000"/>
                </a:solidFill>
              </a:rPr>
              <a:t>Mein Studium</a:t>
            </a:r>
            <a:r>
              <a:t> auf Ihrer </a:t>
            </a:r>
            <a:r>
              <a:rPr lang="de-DE"/>
              <a:t>Startseite</a:t>
            </a:r>
            <a:endParaRPr/>
          </a:p>
        </p:txBody>
      </p:sp>
      <p:sp>
        <p:nvSpPr>
          <p:cNvPr id="3" name="Rechteck 2">
            <a:extLst>
              <a:ext uri="{FF2B5EF4-FFF2-40B4-BE49-F238E27FC236}">
                <a16:creationId xmlns:a16="http://schemas.microsoft.com/office/drawing/2014/main" id="{55DE96FE-8D06-5B2D-4696-21820A307C41}"/>
              </a:ext>
            </a:extLst>
          </p:cNvPr>
          <p:cNvSpPr/>
          <p:nvPr/>
        </p:nvSpPr>
        <p:spPr bwMode="auto">
          <a:xfrm>
            <a:off x="4511824" y="4005064"/>
            <a:ext cx="1728192" cy="360040"/>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rPr lang="de-DE"/>
              <a:t>Wahl des Studienfachs</a:t>
            </a:r>
            <a:r>
              <a:t> </a:t>
            </a:r>
          </a:p>
        </p:txBody>
      </p:sp>
      <p:pic>
        <p:nvPicPr>
          <p:cNvPr id="3" name="Grafik 2">
            <a:extLst>
              <a:ext uri="{FF2B5EF4-FFF2-40B4-BE49-F238E27FC236}">
                <a16:creationId xmlns:a16="http://schemas.microsoft.com/office/drawing/2014/main" id="{D86D086B-6AAF-A9DA-F0F4-A0563AB871F8}"/>
              </a:ext>
            </a:extLst>
          </p:cNvPr>
          <p:cNvPicPr>
            <a:picLocks noChangeAspect="1"/>
          </p:cNvPicPr>
          <p:nvPr/>
        </p:nvPicPr>
        <p:blipFill>
          <a:blip r:embed="rId2"/>
          <a:stretch>
            <a:fillRect/>
          </a:stretch>
        </p:blipFill>
        <p:spPr>
          <a:xfrm>
            <a:off x="359271" y="1810931"/>
            <a:ext cx="6600825" cy="4162425"/>
          </a:xfrm>
          <a:prstGeom prst="rect">
            <a:avLst/>
          </a:prstGeom>
        </p:spPr>
      </p:pic>
      <p:pic>
        <p:nvPicPr>
          <p:cNvPr id="8" name="Grafik 7">
            <a:extLst>
              <a:ext uri="{FF2B5EF4-FFF2-40B4-BE49-F238E27FC236}">
                <a16:creationId xmlns:a16="http://schemas.microsoft.com/office/drawing/2014/main" id="{F6410585-301F-75F3-1B9C-DAA78CBED72E}"/>
              </a:ext>
            </a:extLst>
          </p:cNvPr>
          <p:cNvPicPr>
            <a:picLocks noChangeAspect="1"/>
          </p:cNvPicPr>
          <p:nvPr/>
        </p:nvPicPr>
        <p:blipFill>
          <a:blip r:embed="rId3"/>
          <a:stretch>
            <a:fillRect/>
          </a:stretch>
        </p:blipFill>
        <p:spPr>
          <a:xfrm>
            <a:off x="6206811" y="1930273"/>
            <a:ext cx="5531916" cy="2614045"/>
          </a:xfrm>
          <a:prstGeom prst="rect">
            <a:avLst/>
          </a:prstGeom>
        </p:spPr>
      </p:pic>
      <p:sp>
        <p:nvSpPr>
          <p:cNvPr id="9" name="Rechteck 8">
            <a:extLst>
              <a:ext uri="{FF2B5EF4-FFF2-40B4-BE49-F238E27FC236}">
                <a16:creationId xmlns:a16="http://schemas.microsoft.com/office/drawing/2014/main" id="{64A9C396-F758-888A-2B74-2D0A732089BA}"/>
              </a:ext>
            </a:extLst>
          </p:cNvPr>
          <p:cNvSpPr/>
          <p:nvPr/>
        </p:nvSpPr>
        <p:spPr bwMode="auto">
          <a:xfrm>
            <a:off x="3287688" y="2348880"/>
            <a:ext cx="1944216" cy="546720"/>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10" name="Rechteck 9">
            <a:extLst>
              <a:ext uri="{FF2B5EF4-FFF2-40B4-BE49-F238E27FC236}">
                <a16:creationId xmlns:a16="http://schemas.microsoft.com/office/drawing/2014/main" id="{A4E2856A-1BD4-918E-7459-80572DF2D978}"/>
              </a:ext>
            </a:extLst>
          </p:cNvPr>
          <p:cNvSpPr/>
          <p:nvPr/>
        </p:nvSpPr>
        <p:spPr bwMode="auto">
          <a:xfrm>
            <a:off x="6050996" y="1810931"/>
            <a:ext cx="5778285" cy="2852727"/>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11" name="Pfeil nach unten 4">
            <a:extLst>
              <a:ext uri="{FF2B5EF4-FFF2-40B4-BE49-F238E27FC236}">
                <a16:creationId xmlns:a16="http://schemas.microsoft.com/office/drawing/2014/main" id="{5E29E0DC-BE1C-6DB4-A368-B47269F207E1}"/>
              </a:ext>
            </a:extLst>
          </p:cNvPr>
          <p:cNvSpPr/>
          <p:nvPr/>
        </p:nvSpPr>
        <p:spPr bwMode="auto">
          <a:xfrm rot="17299338">
            <a:off x="5484973" y="2582524"/>
            <a:ext cx="264929" cy="804986"/>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399" y="609600"/>
            <a:ext cx="8409356" cy="1143000"/>
          </a:xfrm>
          <a:prstGeom prst="rect">
            <a:avLst/>
          </a:prstGeom>
        </p:spPr>
        <p:txBody>
          <a:bodyPr/>
          <a:lstStyle>
            <a:lvl1pPr defTabSz="868680">
              <a:defRPr sz="3800"/>
            </a:lvl1pPr>
          </a:lstStyle>
          <a:p>
            <a:pPr>
              <a:defRPr/>
            </a:pPr>
            <a:r>
              <a:t>Anmeldung zu Lehrveranstaltungen</a:t>
            </a:r>
          </a:p>
        </p:txBody>
      </p:sp>
      <p:pic>
        <p:nvPicPr>
          <p:cNvPr id="5" name="Inhaltsplatzhalter 4" descr="Inhaltsplatzhalter 4"/>
          <p:cNvPicPr>
            <a:picLocks noChangeAspect="1"/>
          </p:cNvPicPr>
          <p:nvPr/>
        </p:nvPicPr>
        <p:blipFill>
          <a:blip r:embed="rId2" cstate="print"/>
          <a:stretch/>
        </p:blipFill>
        <p:spPr bwMode="auto">
          <a:xfrm>
            <a:off x="4860404" y="1949115"/>
            <a:ext cx="5358770" cy="3581401"/>
          </a:xfrm>
          <a:prstGeom prst="rect">
            <a:avLst/>
          </a:prstGeom>
          <a:ln w="12700">
            <a:miter lim="400000"/>
          </a:ln>
        </p:spPr>
      </p:pic>
      <p:sp>
        <p:nvSpPr>
          <p:cNvPr id="6" name="Inhaltsplatzhalter 2"/>
          <p:cNvSpPr>
            <a:spLocks/>
          </p:cNvSpPr>
          <p:nvPr/>
        </p:nvSpPr>
        <p:spPr bwMode="auto">
          <a:xfrm>
            <a:off x="914397" y="1941458"/>
            <a:ext cx="3676253" cy="179835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Studienstruktur in Form einer Baumstruktur (Studienbaum)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6AE6A-DE0D-D2E1-4EE7-09C19D9CD393}"/>
              </a:ext>
            </a:extLst>
          </p:cNvPr>
          <p:cNvSpPr>
            <a:spLocks noGrp="1"/>
          </p:cNvSpPr>
          <p:nvPr>
            <p:ph type="title"/>
          </p:nvPr>
        </p:nvSpPr>
        <p:spPr/>
        <p:txBody>
          <a:bodyPr/>
          <a:lstStyle/>
          <a:p>
            <a:r>
              <a:rPr lang="de-DE"/>
              <a:t>Inhalt</a:t>
            </a:r>
          </a:p>
        </p:txBody>
      </p:sp>
      <p:sp>
        <p:nvSpPr>
          <p:cNvPr id="3" name="Textplatzhalter 2">
            <a:extLst>
              <a:ext uri="{FF2B5EF4-FFF2-40B4-BE49-F238E27FC236}">
                <a16:creationId xmlns:a16="http://schemas.microsoft.com/office/drawing/2014/main" id="{761BF3D7-75F8-EE6A-CE06-87A099FC4AB4}"/>
              </a:ext>
            </a:extLst>
          </p:cNvPr>
          <p:cNvSpPr>
            <a:spLocks noGrp="1"/>
          </p:cNvSpPr>
          <p:nvPr>
            <p:ph type="body" idx="1"/>
          </p:nvPr>
        </p:nvSpPr>
        <p:spPr/>
        <p:txBody>
          <a:bodyPr/>
          <a:lstStyle/>
          <a:p>
            <a:r>
              <a:rPr lang="de-DE">
                <a:hlinkClick r:id="rId2" action="ppaction://hlinksldjump"/>
              </a:rPr>
              <a:t>SSC Kunst Musik</a:t>
            </a:r>
            <a:endParaRPr lang="de-DE"/>
          </a:p>
          <a:p>
            <a:r>
              <a:rPr lang="de-DE">
                <a:hlinkClick r:id="rId3" action="ppaction://hlinksldjump"/>
              </a:rPr>
              <a:t>Klips</a:t>
            </a:r>
            <a:endParaRPr lang="de-DE"/>
          </a:p>
          <a:p>
            <a:r>
              <a:rPr lang="de-DE"/>
              <a:t>Wichtige Termine: </a:t>
            </a:r>
            <a:r>
              <a:rPr lang="de-DE">
                <a:hlinkClick r:id="rId4" action="ppaction://hlinksldjump"/>
              </a:rPr>
              <a:t>Belegphasen</a:t>
            </a:r>
            <a:r>
              <a:rPr lang="de-DE"/>
              <a:t>, </a:t>
            </a:r>
            <a:r>
              <a:rPr lang="de-DE">
                <a:hlinkClick r:id="rId5" action="ppaction://hlinksldjump"/>
              </a:rPr>
              <a:t>Sonderanträge</a:t>
            </a:r>
            <a:endParaRPr lang="de-DE"/>
          </a:p>
          <a:p>
            <a:r>
              <a:rPr lang="de-DE">
                <a:hlinkClick r:id="rId6" action="ppaction://hlinksldjump"/>
              </a:rPr>
              <a:t>Modulhandbücher</a:t>
            </a:r>
            <a:endParaRPr lang="de-DE"/>
          </a:p>
          <a:p>
            <a:r>
              <a:rPr lang="de-DE">
                <a:hlinkClick r:id="rId7" action="ppaction://hlinksldjump"/>
              </a:rPr>
              <a:t>Auslandssemester</a:t>
            </a:r>
            <a:endParaRPr lang="de-DE"/>
          </a:p>
          <a:p>
            <a:r>
              <a:rPr lang="de-DE">
                <a:hlinkClick r:id="rId8" action="ppaction://hlinksldjump"/>
              </a:rPr>
              <a:t>Sondersprechstunde</a:t>
            </a:r>
            <a:endParaRPr lang="de-DE"/>
          </a:p>
          <a:p>
            <a:endParaRPr lang="de-DE"/>
          </a:p>
        </p:txBody>
      </p:sp>
    </p:spTree>
    <p:extLst>
      <p:ext uri="{BB962C8B-B14F-4D97-AF65-F5344CB8AC3E}">
        <p14:creationId xmlns:p14="http://schemas.microsoft.com/office/powerpoint/2010/main" val="311988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398" y="609599"/>
            <a:ext cx="10788815"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914397" y="1884943"/>
            <a:ext cx="3868759" cy="307851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Lehrveranstaltungen innerhalb des Anmeldezeitraums belegen – rechts neben dem Titel das grüne Symbol  anklicken</a:t>
            </a:r>
          </a:p>
        </p:txBody>
      </p:sp>
      <p:pic>
        <p:nvPicPr>
          <p:cNvPr id="2" name="Grafik 1">
            <a:extLst>
              <a:ext uri="{FF2B5EF4-FFF2-40B4-BE49-F238E27FC236}">
                <a16:creationId xmlns:a16="http://schemas.microsoft.com/office/drawing/2014/main" id="{03B55BEB-7C66-1B2A-1386-E7DB33D41B23}"/>
              </a:ext>
            </a:extLst>
          </p:cNvPr>
          <p:cNvPicPr>
            <a:picLocks noChangeAspect="1"/>
          </p:cNvPicPr>
          <p:nvPr/>
        </p:nvPicPr>
        <p:blipFill>
          <a:blip r:embed="rId3"/>
          <a:stretch>
            <a:fillRect/>
          </a:stretch>
        </p:blipFill>
        <p:spPr>
          <a:xfrm>
            <a:off x="5375920" y="1484784"/>
            <a:ext cx="5300067" cy="43601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400" y="661934"/>
            <a:ext cx="10684143"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914400" y="1884943"/>
            <a:ext cx="3707103" cy="222507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Zur Verfügung stehende Plätze und die bereits abgegebenen Belegwünsche</a:t>
            </a:r>
          </a:p>
        </p:txBody>
      </p:sp>
      <p:pic>
        <p:nvPicPr>
          <p:cNvPr id="3" name="Grafik 2">
            <a:extLst>
              <a:ext uri="{FF2B5EF4-FFF2-40B4-BE49-F238E27FC236}">
                <a16:creationId xmlns:a16="http://schemas.microsoft.com/office/drawing/2014/main" id="{36569690-733C-9D10-0FE8-106B3C5E3C06}"/>
              </a:ext>
            </a:extLst>
          </p:cNvPr>
          <p:cNvPicPr>
            <a:picLocks noChangeAspect="1"/>
          </p:cNvPicPr>
          <p:nvPr/>
        </p:nvPicPr>
        <p:blipFill>
          <a:blip r:embed="rId3"/>
          <a:stretch>
            <a:fillRect/>
          </a:stretch>
        </p:blipFill>
        <p:spPr>
          <a:xfrm>
            <a:off x="6230990" y="1628800"/>
            <a:ext cx="5961010" cy="3600400"/>
          </a:xfrm>
          <a:prstGeom prst="rect">
            <a:avLst/>
          </a:prstGeom>
        </p:spPr>
      </p:pic>
      <p:pic>
        <p:nvPicPr>
          <p:cNvPr id="2" name="Grafik 1">
            <a:extLst>
              <a:ext uri="{FF2B5EF4-FFF2-40B4-BE49-F238E27FC236}">
                <a16:creationId xmlns:a16="http://schemas.microsoft.com/office/drawing/2014/main" id="{AAE2A74C-AA7B-7034-CA67-8B5329B08060}"/>
              </a:ext>
            </a:extLst>
          </p:cNvPr>
          <p:cNvPicPr>
            <a:picLocks noChangeAspect="1"/>
          </p:cNvPicPr>
          <p:nvPr/>
        </p:nvPicPr>
        <p:blipFill>
          <a:blip r:embed="rId4"/>
          <a:stretch>
            <a:fillRect/>
          </a:stretch>
        </p:blipFill>
        <p:spPr>
          <a:xfrm>
            <a:off x="418118" y="4080251"/>
            <a:ext cx="6181938" cy="2777750"/>
          </a:xfrm>
          <a:prstGeom prst="rect">
            <a:avLst/>
          </a:prstGeom>
        </p:spPr>
      </p:pic>
      <p:sp>
        <p:nvSpPr>
          <p:cNvPr id="7" name="Rechteck 6">
            <a:extLst>
              <a:ext uri="{FF2B5EF4-FFF2-40B4-BE49-F238E27FC236}">
                <a16:creationId xmlns:a16="http://schemas.microsoft.com/office/drawing/2014/main" id="{036B9BB7-255C-BC1B-8F9C-2A3A09904121}"/>
              </a:ext>
            </a:extLst>
          </p:cNvPr>
          <p:cNvSpPr/>
          <p:nvPr/>
        </p:nvSpPr>
        <p:spPr bwMode="auto">
          <a:xfrm>
            <a:off x="6418828" y="3936815"/>
            <a:ext cx="1477372" cy="284274"/>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
        <p:nvSpPr>
          <p:cNvPr id="8" name="Pfeil nach unten 4">
            <a:extLst>
              <a:ext uri="{FF2B5EF4-FFF2-40B4-BE49-F238E27FC236}">
                <a16:creationId xmlns:a16="http://schemas.microsoft.com/office/drawing/2014/main" id="{8C90A69B-0AE5-AE94-C706-BA8197591CD2}"/>
              </a:ext>
            </a:extLst>
          </p:cNvPr>
          <p:cNvSpPr/>
          <p:nvPr/>
        </p:nvSpPr>
        <p:spPr bwMode="auto">
          <a:xfrm rot="3116414">
            <a:off x="6196016" y="4009736"/>
            <a:ext cx="120910" cy="473447"/>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695400" y="413792"/>
            <a:ext cx="8589110" cy="1143000"/>
          </a:xfrm>
          <a:prstGeom prst="rect">
            <a:avLst/>
          </a:prstGeom>
        </p:spPr>
        <p:txBody>
          <a:bodyPr/>
          <a:lstStyle>
            <a:lvl1pPr defTabSz="896111">
              <a:defRPr sz="3900"/>
            </a:lvl1pPr>
          </a:lstStyle>
          <a:p>
            <a:pPr>
              <a:defRPr/>
            </a:pPr>
            <a:r>
              <a:t>Anmeldung zu Lehrveranstaltungen</a:t>
            </a:r>
          </a:p>
        </p:txBody>
      </p:sp>
      <p:sp>
        <p:nvSpPr>
          <p:cNvPr id="6" name="Inhaltsplatzhalter 2"/>
          <p:cNvSpPr>
            <a:spLocks/>
          </p:cNvSpPr>
          <p:nvPr/>
        </p:nvSpPr>
        <p:spPr bwMode="auto">
          <a:xfrm>
            <a:off x="914397" y="1824286"/>
            <a:ext cx="3707103" cy="1815882"/>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Klicken Sie </a:t>
            </a:r>
            <a:r>
              <a:rPr lang="de-DE"/>
              <a:t>neben den Filtern</a:t>
            </a:r>
            <a:r>
              <a:t> auf </a:t>
            </a:r>
            <a:r>
              <a:rPr>
                <a:solidFill>
                  <a:srgbClr val="FF0000"/>
                </a:solidFill>
              </a:rPr>
              <a:t>Belegwünsche priorisieren</a:t>
            </a:r>
            <a:endParaRPr/>
          </a:p>
        </p:txBody>
      </p:sp>
      <p:pic>
        <p:nvPicPr>
          <p:cNvPr id="2" name="Grafik 1">
            <a:extLst>
              <a:ext uri="{FF2B5EF4-FFF2-40B4-BE49-F238E27FC236}">
                <a16:creationId xmlns:a16="http://schemas.microsoft.com/office/drawing/2014/main" id="{4317684C-B69D-CCE5-FB59-F2FB83FFCA99}"/>
              </a:ext>
            </a:extLst>
          </p:cNvPr>
          <p:cNvPicPr>
            <a:picLocks noChangeAspect="1"/>
          </p:cNvPicPr>
          <p:nvPr/>
        </p:nvPicPr>
        <p:blipFill>
          <a:blip r:embed="rId2"/>
          <a:stretch>
            <a:fillRect/>
          </a:stretch>
        </p:blipFill>
        <p:spPr bwMode="auto">
          <a:xfrm>
            <a:off x="4295800" y="1196752"/>
            <a:ext cx="7593206" cy="3963225"/>
          </a:xfrm>
          <a:prstGeom prst="rect">
            <a:avLst/>
          </a:prstGeom>
        </p:spPr>
      </p:pic>
      <p:sp>
        <p:nvSpPr>
          <p:cNvPr id="3" name="Rechteck 2">
            <a:extLst>
              <a:ext uri="{FF2B5EF4-FFF2-40B4-BE49-F238E27FC236}">
                <a16:creationId xmlns:a16="http://schemas.microsoft.com/office/drawing/2014/main" id="{FDA8C387-FFF3-97B9-D472-FDB9EA58C747}"/>
              </a:ext>
            </a:extLst>
          </p:cNvPr>
          <p:cNvSpPr/>
          <p:nvPr/>
        </p:nvSpPr>
        <p:spPr bwMode="auto">
          <a:xfrm>
            <a:off x="6312024" y="3640168"/>
            <a:ext cx="1728192" cy="360040"/>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pic>
        <p:nvPicPr>
          <p:cNvPr id="8" name="Grafik 7">
            <a:extLst>
              <a:ext uri="{FF2B5EF4-FFF2-40B4-BE49-F238E27FC236}">
                <a16:creationId xmlns:a16="http://schemas.microsoft.com/office/drawing/2014/main" id="{722FD297-0CCB-39F0-EC90-D67FAD492BDD}"/>
              </a:ext>
            </a:extLst>
          </p:cNvPr>
          <p:cNvPicPr>
            <a:picLocks noChangeAspect="1"/>
          </p:cNvPicPr>
          <p:nvPr/>
        </p:nvPicPr>
        <p:blipFill>
          <a:blip r:embed="rId3"/>
          <a:stretch>
            <a:fillRect/>
          </a:stretch>
        </p:blipFill>
        <p:spPr>
          <a:xfrm>
            <a:off x="331986" y="4303583"/>
            <a:ext cx="9496425" cy="2505075"/>
          </a:xfrm>
          <a:prstGeom prst="rect">
            <a:avLst/>
          </a:prstGeom>
          <a:ln w="38100">
            <a:solidFill>
              <a:srgbClr val="C00000"/>
            </a:solidFill>
          </a:ln>
        </p:spPr>
      </p:pic>
      <p:sp>
        <p:nvSpPr>
          <p:cNvPr id="10" name="Rechteck 9">
            <a:extLst>
              <a:ext uri="{FF2B5EF4-FFF2-40B4-BE49-F238E27FC236}">
                <a16:creationId xmlns:a16="http://schemas.microsoft.com/office/drawing/2014/main" id="{4303EA33-ADFC-343D-B348-B9AFDD970A65}"/>
              </a:ext>
            </a:extLst>
          </p:cNvPr>
          <p:cNvSpPr/>
          <p:nvPr/>
        </p:nvSpPr>
        <p:spPr bwMode="auto">
          <a:xfrm>
            <a:off x="6384032" y="6206979"/>
            <a:ext cx="504056" cy="462381"/>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672531" y="609599"/>
            <a:ext cx="11050490" cy="1143000"/>
          </a:xfrm>
          <a:prstGeom prst="rect">
            <a:avLst/>
          </a:prstGeom>
        </p:spPr>
        <p:txBody>
          <a:bodyPr/>
          <a:lstStyle>
            <a:lvl1pPr defTabSz="841247">
              <a:defRPr sz="3700"/>
            </a:lvl1pPr>
          </a:lstStyle>
          <a:p>
            <a:pPr>
              <a:defRPr/>
            </a:pPr>
            <a:r>
              <a:t>Anmeldung zu Lehrveranstaltungen</a:t>
            </a:r>
          </a:p>
        </p:txBody>
      </p:sp>
      <p:sp>
        <p:nvSpPr>
          <p:cNvPr id="6" name="Inhaltsplatzhalter 2"/>
          <p:cNvSpPr>
            <a:spLocks/>
          </p:cNvSpPr>
          <p:nvPr/>
        </p:nvSpPr>
        <p:spPr bwMode="auto">
          <a:xfrm>
            <a:off x="672530" y="1824286"/>
            <a:ext cx="4332748" cy="3078514"/>
          </a:xfrm>
          <a:prstGeom prst="rect">
            <a:avLst/>
          </a:prstGeom>
          <a:ln w="12700">
            <a:miter lim="400000"/>
          </a:ln>
        </p:spPr>
        <p:txBody>
          <a:bodyPr lIns="45719" rIns="45719">
            <a:spAutoFit/>
          </a:bodyPr>
          <a:lstStyle/>
          <a:p>
            <a:pPr lvl="1" indent="0" algn="l">
              <a:spcBef>
                <a:spcPts val="600"/>
              </a:spcBef>
              <a:defRPr sz="2800" b="1">
                <a:solidFill>
                  <a:srgbClr val="2B586C"/>
                </a:solidFill>
              </a:defRPr>
            </a:pPr>
            <a:r>
              <a:t>Belegwünsche entweder über die </a:t>
            </a:r>
            <a:r>
              <a:rPr i="1">
                <a:solidFill>
                  <a:srgbClr val="FF0000"/>
                </a:solidFill>
              </a:rPr>
              <a:t>Auswahlfelder</a:t>
            </a:r>
            <a:r>
              <a:t> am linken Rand priorisieren oder per </a:t>
            </a:r>
            <a:r>
              <a:rPr i="1">
                <a:solidFill>
                  <a:srgbClr val="FF0000"/>
                </a:solidFill>
              </a:rPr>
              <a:t>Drag &amp; Drop</a:t>
            </a:r>
            <a:r>
              <a:rPr>
                <a:solidFill>
                  <a:srgbClr val="FF0000"/>
                </a:solidFill>
              </a:rPr>
              <a:t> </a:t>
            </a:r>
            <a:r>
              <a:t>in die gewünschte Reihenfolge bringen</a:t>
            </a:r>
          </a:p>
        </p:txBody>
      </p:sp>
      <p:pic>
        <p:nvPicPr>
          <p:cNvPr id="3" name="Grafik 2" descr="Ein Bild, das Text enthält.&#10;&#10;Automatisch generierte Beschreibung">
            <a:extLst>
              <a:ext uri="{FF2B5EF4-FFF2-40B4-BE49-F238E27FC236}">
                <a16:creationId xmlns:a16="http://schemas.microsoft.com/office/drawing/2014/main" id="{DA3F1A7C-3FF3-0EA3-0228-211FCC7B2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278" y="1869988"/>
            <a:ext cx="7146639" cy="37543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prstGeom prst="rect">
            <a:avLst/>
          </a:prstGeom>
        </p:spPr>
        <p:txBody>
          <a:bodyPr>
            <a:normAutofit fontScale="90000"/>
          </a:bodyPr>
          <a:lstStyle/>
          <a:p>
            <a:pPr>
              <a:defRPr/>
            </a:pPr>
            <a:r>
              <a:t>Sonderantragsverfahren auf zulassungsbeschränkte Veranstaltungen</a:t>
            </a:r>
          </a:p>
        </p:txBody>
      </p:sp>
      <p:sp>
        <p:nvSpPr>
          <p:cNvPr id="5" name="Textebene 1…"/>
          <p:cNvSpPr>
            <a:spLocks noGrp="1"/>
          </p:cNvSpPr>
          <p:nvPr>
            <p:ph type="body" idx="1"/>
          </p:nvPr>
        </p:nvSpPr>
        <p:spPr bwMode="auto">
          <a:xfrm>
            <a:off x="914400" y="2120106"/>
            <a:ext cx="10363199" cy="3581399"/>
          </a:xfrm>
          <a:prstGeom prst="rect">
            <a:avLst/>
          </a:prstGeom>
        </p:spPr>
        <p:txBody>
          <a:bodyPr>
            <a:normAutofit fontScale="92500" lnSpcReduction="20000"/>
          </a:bodyPr>
          <a:lstStyle/>
          <a:p>
            <a:pPr>
              <a:defRPr/>
            </a:pPr>
            <a:r>
              <a:rPr sz="2800" b="1" i="0" u="none" dirty="0" err="1">
                <a:solidFill>
                  <a:srgbClr val="58595B"/>
                </a:solidFill>
                <a:latin typeface="Arial"/>
                <a:ea typeface="Arial"/>
                <a:cs typeface="Arial"/>
              </a:rPr>
              <a:t>Härtefallanträge</a:t>
            </a:r>
            <a:r>
              <a:rPr sz="2800" b="0" i="0" u="none" dirty="0">
                <a:solidFill>
                  <a:srgbClr val="58595B"/>
                </a:solidFill>
                <a:latin typeface="Arial"/>
                <a:ea typeface="Arial"/>
                <a:cs typeface="Arial"/>
              </a:rPr>
              <a:t>:</a:t>
            </a:r>
            <a:r>
              <a:rPr lang="de-DE" sz="2800" b="0" i="0" u="none" dirty="0">
                <a:solidFill>
                  <a:srgbClr val="58595B"/>
                </a:solidFill>
                <a:latin typeface="Arial"/>
                <a:ea typeface="Arial"/>
                <a:cs typeface="Arial"/>
              </a:rPr>
              <a:t> </a:t>
            </a:r>
            <a:r>
              <a:rPr lang="de-DE" sz="2800" i="0" u="none" strike="noStrike" dirty="0">
                <a:solidFill>
                  <a:srgbClr val="FF0000"/>
                </a:solidFill>
                <a:effectLst/>
                <a:latin typeface="Arial" panose="020B0604020202020204" pitchFamily="34" charset="0"/>
                <a:cs typeface="Arial" panose="020B0604020202020204" pitchFamily="34" charset="0"/>
              </a:rPr>
              <a:t>01.02.2023 bis 20.03.2023</a:t>
            </a:r>
            <a:endParaRPr sz="2800" i="0" u="none" dirty="0">
              <a:solidFill>
                <a:srgbClr val="FF0000"/>
              </a:solidFill>
              <a:latin typeface="Arial" panose="020B0604020202020204" pitchFamily="34" charset="0"/>
              <a:cs typeface="Arial" panose="020B0604020202020204" pitchFamily="34" charset="0"/>
            </a:endParaRPr>
          </a:p>
          <a:p>
            <a:pPr marL="1257300" lvl="2" indent="-457200">
              <a:buFont typeface="Wingdings" pitchFamily="2" charset="2"/>
              <a:buChar char="à"/>
              <a:defRPr/>
            </a:pPr>
            <a:r>
              <a:rPr sz="2800" b="0" i="0" u="none" dirty="0" err="1">
                <a:solidFill>
                  <a:srgbClr val="58595B"/>
                </a:solidFill>
                <a:latin typeface="Arial"/>
                <a:ea typeface="Arial"/>
                <a:cs typeface="Arial"/>
              </a:rPr>
              <a:t>chronische</a:t>
            </a:r>
            <a:r>
              <a:rPr sz="2800" b="0" i="0" u="none" dirty="0">
                <a:solidFill>
                  <a:srgbClr val="58595B"/>
                </a:solidFill>
                <a:latin typeface="Arial"/>
                <a:ea typeface="Arial"/>
                <a:cs typeface="Arial"/>
              </a:rPr>
              <a:t> </a:t>
            </a:r>
            <a:r>
              <a:rPr sz="2800" b="0" i="0" u="none" dirty="0" err="1">
                <a:solidFill>
                  <a:srgbClr val="58595B"/>
                </a:solidFill>
                <a:latin typeface="Arial"/>
                <a:ea typeface="Arial"/>
                <a:cs typeface="Arial"/>
              </a:rPr>
              <a:t>Erkrankungen</a:t>
            </a:r>
            <a:r>
              <a:rPr sz="2800" b="0" i="0" u="none" dirty="0">
                <a:solidFill>
                  <a:srgbClr val="58595B"/>
                </a:solidFill>
                <a:latin typeface="Arial"/>
                <a:ea typeface="Arial"/>
                <a:cs typeface="Arial"/>
              </a:rPr>
              <a:t>, Kinder, </a:t>
            </a:r>
            <a:r>
              <a:rPr sz="2800" b="0" i="0" u="none" dirty="0" err="1">
                <a:solidFill>
                  <a:srgbClr val="58595B"/>
                </a:solidFill>
                <a:latin typeface="Arial"/>
                <a:ea typeface="Arial"/>
                <a:cs typeface="Arial"/>
              </a:rPr>
              <a:t>Pflege</a:t>
            </a:r>
            <a:r>
              <a:rPr sz="2800" b="0" i="0" u="none" dirty="0">
                <a:solidFill>
                  <a:srgbClr val="58595B"/>
                </a:solidFill>
                <a:latin typeface="Arial"/>
                <a:ea typeface="Arial"/>
                <a:cs typeface="Arial"/>
              </a:rPr>
              <a:t> von </a:t>
            </a:r>
            <a:r>
              <a:rPr sz="2800" b="0" i="0" u="none" dirty="0" err="1">
                <a:solidFill>
                  <a:srgbClr val="58595B"/>
                </a:solidFill>
                <a:latin typeface="Arial"/>
                <a:ea typeface="Arial"/>
                <a:cs typeface="Arial"/>
              </a:rPr>
              <a:t>Angehörigen</a:t>
            </a:r>
            <a:endParaRPr lang="de-DE" sz="2800" b="0" i="0" u="none" dirty="0">
              <a:solidFill>
                <a:srgbClr val="58595B"/>
              </a:solidFill>
              <a:latin typeface="Arial"/>
              <a:ea typeface="Arial"/>
              <a:cs typeface="Arial"/>
            </a:endParaRPr>
          </a:p>
          <a:p>
            <a:pPr marL="800100" lvl="2" indent="0">
              <a:buNone/>
              <a:defRPr/>
            </a:pPr>
            <a:endParaRPr sz="2800" b="0" i="0" u="none" dirty="0">
              <a:solidFill>
                <a:srgbClr val="58595B"/>
              </a:solidFill>
              <a:latin typeface="Arial"/>
              <a:ea typeface="Arial"/>
              <a:cs typeface="Arial"/>
            </a:endParaRPr>
          </a:p>
          <a:p>
            <a:pPr lvl="0">
              <a:defRPr/>
            </a:pPr>
            <a:r>
              <a:rPr sz="2800" b="1" i="0" u="none" dirty="0" err="1">
                <a:solidFill>
                  <a:srgbClr val="58595B"/>
                </a:solidFill>
                <a:latin typeface="Arial"/>
                <a:ea typeface="Arial"/>
                <a:cs typeface="Arial"/>
              </a:rPr>
              <a:t>Einzelfallanträge</a:t>
            </a:r>
            <a:r>
              <a:rPr sz="2800" b="0" i="0" u="none" dirty="0">
                <a:solidFill>
                  <a:srgbClr val="58595B"/>
                </a:solidFill>
                <a:latin typeface="Arial"/>
                <a:ea typeface="Arial"/>
                <a:cs typeface="Arial"/>
              </a:rPr>
              <a:t>: </a:t>
            </a:r>
            <a:r>
              <a:rPr lang="de-DE" sz="2800" i="0" u="none" dirty="0">
                <a:solidFill>
                  <a:srgbClr val="FF0000"/>
                </a:solidFill>
                <a:latin typeface="Arial"/>
                <a:ea typeface="Arial"/>
                <a:cs typeface="Arial"/>
              </a:rPr>
              <a:t>23.03.2023 bis 29.03.2023</a:t>
            </a:r>
          </a:p>
          <a:p>
            <a:pPr marL="0" lvl="0" indent="0">
              <a:buNone/>
              <a:defRPr/>
            </a:pPr>
            <a:r>
              <a:rPr lang="de-DE" sz="2800" b="0" i="0" u="none" dirty="0">
                <a:solidFill>
                  <a:srgbClr val="58595B"/>
                </a:solidFill>
                <a:latin typeface="Arial"/>
                <a:ea typeface="Arial"/>
                <a:cs typeface="Arial"/>
              </a:rPr>
              <a:t>	(Bearbeitung nach Fristende!)</a:t>
            </a:r>
            <a:endParaRPr sz="2800" b="0" i="0" u="none" dirty="0">
              <a:solidFill>
                <a:srgbClr val="58595B"/>
              </a:solidFill>
              <a:latin typeface="Arial"/>
              <a:ea typeface="Arial"/>
              <a:cs typeface="Arial"/>
            </a:endParaRPr>
          </a:p>
          <a:p>
            <a:pPr lvl="1">
              <a:defRPr/>
            </a:pPr>
            <a:r>
              <a:rPr sz="2400" b="0" i="0" u="none" dirty="0" err="1">
                <a:solidFill>
                  <a:srgbClr val="58595B"/>
                </a:solidFill>
                <a:latin typeface="Arial"/>
                <a:ea typeface="Arial"/>
                <a:cs typeface="Arial"/>
              </a:rPr>
              <a:t>Spät-Immatrikulation</a:t>
            </a:r>
            <a:r>
              <a:rPr sz="2400" b="0" i="0" u="none" dirty="0">
                <a:solidFill>
                  <a:srgbClr val="58595B"/>
                </a:solidFill>
                <a:latin typeface="Arial"/>
                <a:ea typeface="Arial"/>
                <a:cs typeface="Arial"/>
              </a:rPr>
              <a:t>, Erasmus-</a:t>
            </a:r>
            <a:r>
              <a:rPr sz="2400" b="0" i="0" u="none" dirty="0" err="1">
                <a:solidFill>
                  <a:srgbClr val="58595B"/>
                </a:solidFill>
                <a:latin typeface="Arial"/>
                <a:ea typeface="Arial"/>
                <a:cs typeface="Arial"/>
              </a:rPr>
              <a:t>Studierende</a:t>
            </a:r>
            <a:r>
              <a:rPr lang="de-DE" sz="2400" b="0" i="0" u="none" dirty="0">
                <a:solidFill>
                  <a:srgbClr val="58595B"/>
                </a:solidFill>
                <a:latin typeface="Arial"/>
                <a:ea typeface="Arial"/>
                <a:cs typeface="Arial"/>
              </a:rPr>
              <a:t>, </a:t>
            </a:r>
            <a:r>
              <a:rPr lang="de-DE" sz="2400" b="0" i="0" u="none" dirty="0" err="1">
                <a:solidFill>
                  <a:srgbClr val="58595B"/>
                </a:solidFill>
                <a:latin typeface="Arial"/>
                <a:ea typeface="Arial"/>
                <a:cs typeface="Arial"/>
              </a:rPr>
              <a:t>Studienverlaufplan</a:t>
            </a:r>
            <a:endParaRPr sz="2400" b="0" i="0" u="none" dirty="0">
              <a:solidFill>
                <a:srgbClr val="58595B"/>
              </a:solidFill>
              <a:latin typeface="Arial"/>
              <a:ea typeface="Arial"/>
              <a:cs typeface="Arial"/>
            </a:endParaRPr>
          </a:p>
          <a:p>
            <a:pPr lvl="0">
              <a:defRPr/>
            </a:pPr>
            <a:endParaRPr sz="2400" b="0" i="0" u="none" dirty="0">
              <a:solidFill>
                <a:srgbClr val="58595B"/>
              </a:solidFill>
              <a:latin typeface="Arial"/>
              <a:ea typeface="Arial"/>
              <a:cs typeface="Arial"/>
            </a:endParaRPr>
          </a:p>
          <a:p>
            <a:pPr lvl="0">
              <a:defRPr/>
            </a:pPr>
            <a:endParaRPr sz="2400" b="0" i="0" u="none" dirty="0">
              <a:solidFill>
                <a:srgbClr val="58595B"/>
              </a:solidFill>
              <a:latin typeface="Arial"/>
              <a:ea typeface="Arial"/>
              <a:cs typeface="Arial"/>
            </a:endParaRPr>
          </a:p>
          <a:p>
            <a:pPr marL="0" indent="0">
              <a:buNone/>
              <a:defRPr/>
            </a:pPr>
            <a:r>
              <a:rPr sz="2400" dirty="0" err="1"/>
              <a:t>Unterlagen</a:t>
            </a:r>
            <a:r>
              <a:rPr sz="2400" dirty="0"/>
              <a:t> auf </a:t>
            </a:r>
            <a:r>
              <a:rPr sz="2400" dirty="0" err="1"/>
              <a:t>unserer</a:t>
            </a:r>
            <a:r>
              <a:rPr sz="2400" dirty="0"/>
              <a:t> Homepage: </a:t>
            </a:r>
            <a:r>
              <a:rPr lang="en-US" sz="2400" b="1" i="0" u="none" strike="noStrike" cap="none" spc="0" dirty="0">
                <a:ln>
                  <a:noFill/>
                </a:ln>
                <a:solidFill>
                  <a:srgbClr val="2B586C"/>
                </a:solidFill>
                <a:latin typeface="Arial"/>
                <a:ea typeface="Arial"/>
                <a:cs typeface="Arial"/>
              </a:rPr>
              <a:t>https://</a:t>
            </a:r>
            <a:r>
              <a:rPr lang="en-US" sz="2400" b="1" i="0" u="none" strike="noStrike" cap="none" spc="0" dirty="0" err="1">
                <a:ln>
                  <a:noFill/>
                </a:ln>
                <a:solidFill>
                  <a:srgbClr val="2B586C"/>
                </a:solidFill>
                <a:latin typeface="Arial"/>
                <a:ea typeface="Arial"/>
                <a:cs typeface="Arial"/>
              </a:rPr>
              <a:t>www.hf.uni-koeln.de</a:t>
            </a:r>
            <a:r>
              <a:rPr lang="en-US" sz="2400" b="1" i="0" u="none" strike="noStrike" cap="none" spc="0" dirty="0">
                <a:ln>
                  <a:noFill/>
                </a:ln>
                <a:solidFill>
                  <a:srgbClr val="2B586C"/>
                </a:solidFill>
                <a:latin typeface="Arial"/>
                <a:ea typeface="Arial"/>
                <a:cs typeface="Arial"/>
              </a:rPr>
              <a:t>/</a:t>
            </a:r>
            <a:r>
              <a:rPr lang="en-US" sz="2400" dirty="0"/>
              <a:t>41207</a:t>
            </a:r>
            <a:endParaRPr sz="2400" dirty="0"/>
          </a:p>
        </p:txBody>
      </p:sp>
    </p:spTree>
    <p:extLst>
      <p:ext uri="{BB962C8B-B14F-4D97-AF65-F5344CB8AC3E}">
        <p14:creationId xmlns:p14="http://schemas.microsoft.com/office/powerpoint/2010/main" val="37373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279843" y="609599"/>
            <a:ext cx="11310937" cy="1143000"/>
          </a:xfrm>
          <a:prstGeom prst="rect">
            <a:avLst/>
          </a:prstGeom>
        </p:spPr>
        <p:txBody>
          <a:bodyPr/>
          <a:lstStyle/>
          <a:p>
            <a:pPr>
              <a:defRPr/>
            </a:pPr>
            <a:r>
              <a:t>Formen von Studien- und Prüfungsleistungen</a:t>
            </a:r>
          </a:p>
        </p:txBody>
      </p:sp>
      <p:sp>
        <p:nvSpPr>
          <p:cNvPr id="5" name="Textebene 1…"/>
          <p:cNvSpPr>
            <a:spLocks noGrp="1"/>
          </p:cNvSpPr>
          <p:nvPr>
            <p:ph type="body" idx="1"/>
          </p:nvPr>
        </p:nvSpPr>
        <p:spPr bwMode="auto">
          <a:xfrm>
            <a:off x="914400" y="1584324"/>
            <a:ext cx="10363199" cy="3581399"/>
          </a:xfrm>
          <a:prstGeom prst="rect">
            <a:avLst/>
          </a:prstGeom>
        </p:spPr>
        <p:txBody>
          <a:bodyPr>
            <a:normAutofit/>
          </a:bodyPr>
          <a:lstStyle/>
          <a:p>
            <a:pPr>
              <a:defRPr/>
            </a:pPr>
            <a:r>
              <a:rPr sz="1800" dirty="0" err="1"/>
              <a:t>Lehrveranstaltungsprüfungen</a:t>
            </a:r>
            <a:endParaRPr sz="1800" dirty="0"/>
          </a:p>
          <a:p>
            <a:pPr lvl="1">
              <a:defRPr/>
            </a:pPr>
            <a:r>
              <a:rPr sz="1800" b="0" dirty="0" err="1"/>
              <a:t>Studienleistungen</a:t>
            </a:r>
            <a:r>
              <a:rPr sz="1800" b="0" dirty="0"/>
              <a:t> in </a:t>
            </a:r>
            <a:r>
              <a:rPr sz="1800" b="0" dirty="0" err="1"/>
              <a:t>Lehrveranstaltungen</a:t>
            </a:r>
            <a:r>
              <a:rPr sz="1800" b="0" dirty="0"/>
              <a:t> </a:t>
            </a:r>
            <a:r>
              <a:rPr sz="1800" b="0" dirty="0">
                <a:solidFill>
                  <a:srgbClr val="C00000"/>
                </a:solidFill>
              </a:rPr>
              <a:t>(</a:t>
            </a:r>
            <a:r>
              <a:rPr sz="1800" b="0" dirty="0" err="1">
                <a:solidFill>
                  <a:srgbClr val="C00000"/>
                </a:solidFill>
              </a:rPr>
              <a:t>unbenotet</a:t>
            </a:r>
            <a:r>
              <a:rPr sz="1800" b="0" dirty="0">
                <a:solidFill>
                  <a:srgbClr val="C00000"/>
                </a:solidFill>
              </a:rPr>
              <a:t>)</a:t>
            </a:r>
          </a:p>
          <a:p>
            <a:pPr lvl="1">
              <a:defRPr/>
            </a:pPr>
            <a:r>
              <a:rPr sz="1800" b="0" dirty="0" err="1"/>
              <a:t>Referat</a:t>
            </a:r>
            <a:r>
              <a:rPr sz="1800" b="0" dirty="0"/>
              <a:t>, </a:t>
            </a:r>
            <a:r>
              <a:rPr sz="1800" b="0" dirty="0" err="1"/>
              <a:t>Testat</a:t>
            </a:r>
            <a:r>
              <a:rPr sz="1800" b="0" dirty="0"/>
              <a:t>,... die Art der </a:t>
            </a:r>
            <a:r>
              <a:rPr sz="1800" b="0" dirty="0" err="1"/>
              <a:t>Studienleistung</a:t>
            </a:r>
            <a:r>
              <a:rPr sz="1800" b="0" dirty="0"/>
              <a:t> </a:t>
            </a:r>
            <a:r>
              <a:rPr sz="1800" b="0" dirty="0" err="1"/>
              <a:t>wird</a:t>
            </a:r>
            <a:r>
              <a:rPr sz="1800" b="0" dirty="0"/>
              <a:t> </a:t>
            </a:r>
            <a:r>
              <a:rPr sz="1800" b="0" dirty="0" err="1"/>
              <a:t>zu</a:t>
            </a:r>
            <a:r>
              <a:rPr sz="1800" b="0" dirty="0"/>
              <a:t> </a:t>
            </a:r>
            <a:r>
              <a:rPr sz="1800" b="0" dirty="0" err="1"/>
              <a:t>Beginn</a:t>
            </a:r>
            <a:r>
              <a:rPr sz="1800" b="0" dirty="0"/>
              <a:t> der </a:t>
            </a:r>
            <a:r>
              <a:rPr sz="1800" b="0" dirty="0" err="1"/>
              <a:t>Lehrveranstaltung</a:t>
            </a:r>
            <a:r>
              <a:rPr sz="1800" b="0" dirty="0"/>
              <a:t> </a:t>
            </a:r>
            <a:r>
              <a:rPr sz="1800" b="0" dirty="0" err="1"/>
              <a:t>bekannt</a:t>
            </a:r>
            <a:r>
              <a:rPr sz="1800" b="0" dirty="0"/>
              <a:t> </a:t>
            </a:r>
            <a:r>
              <a:rPr sz="1800" b="0" dirty="0" err="1"/>
              <a:t>gegeben</a:t>
            </a:r>
            <a:endParaRPr sz="1800" b="0" dirty="0"/>
          </a:p>
          <a:p>
            <a:pPr lvl="1">
              <a:defRPr/>
            </a:pPr>
            <a:r>
              <a:rPr sz="1800" b="0" dirty="0" err="1"/>
              <a:t>Leistungspunkte</a:t>
            </a:r>
            <a:r>
              <a:rPr sz="1800" b="0" dirty="0"/>
              <a:t> </a:t>
            </a:r>
            <a:r>
              <a:rPr sz="1800" b="0" dirty="0" err="1"/>
              <a:t>sind</a:t>
            </a:r>
            <a:r>
              <a:rPr sz="1800" b="0" dirty="0"/>
              <a:t> </a:t>
            </a:r>
            <a:r>
              <a:rPr sz="1800" b="0" dirty="0" err="1"/>
              <a:t>vom</a:t>
            </a:r>
            <a:r>
              <a:rPr sz="1800" b="0" dirty="0"/>
              <a:t> </a:t>
            </a:r>
            <a:r>
              <a:rPr sz="1800" b="0" dirty="0" err="1"/>
              <a:t>jeweiligen</a:t>
            </a:r>
            <a:r>
              <a:rPr sz="1800" b="0" dirty="0"/>
              <a:t> Modul/von den </a:t>
            </a:r>
            <a:r>
              <a:rPr sz="1800" b="0" dirty="0" err="1"/>
              <a:t>jeweiligen</a:t>
            </a:r>
            <a:r>
              <a:rPr sz="1800" b="0" dirty="0"/>
              <a:t> </a:t>
            </a:r>
            <a:r>
              <a:rPr sz="1800" b="0" dirty="0" err="1"/>
              <a:t>Lehrveranstaltungen</a:t>
            </a:r>
            <a:r>
              <a:rPr sz="1800" b="0" dirty="0"/>
              <a:t> </a:t>
            </a:r>
            <a:r>
              <a:rPr sz="1800" b="0" dirty="0" err="1"/>
              <a:t>abhängig</a:t>
            </a:r>
            <a:endParaRPr sz="1800" b="0" dirty="0"/>
          </a:p>
          <a:p>
            <a:pPr lvl="1">
              <a:defRPr/>
            </a:pPr>
            <a:r>
              <a:rPr sz="1800" b="0" dirty="0" err="1"/>
              <a:t>Für</a:t>
            </a:r>
            <a:r>
              <a:rPr sz="1800" b="0" dirty="0"/>
              <a:t> die </a:t>
            </a:r>
            <a:r>
              <a:rPr sz="1800" b="0" dirty="0" err="1"/>
              <a:t>Studienleistung</a:t>
            </a:r>
            <a:r>
              <a:rPr sz="1800" b="0" dirty="0"/>
              <a:t> </a:t>
            </a:r>
            <a:r>
              <a:rPr sz="1800" b="0" dirty="0" err="1"/>
              <a:t>ist</a:t>
            </a:r>
            <a:r>
              <a:rPr sz="1800" b="0" dirty="0"/>
              <a:t> </a:t>
            </a:r>
            <a:r>
              <a:rPr sz="1800" b="0" dirty="0" err="1"/>
              <a:t>keine</a:t>
            </a:r>
            <a:r>
              <a:rPr sz="1800" b="0" dirty="0"/>
              <a:t> </a:t>
            </a:r>
            <a:r>
              <a:rPr sz="1800" b="0" dirty="0" err="1"/>
              <a:t>Anmeldung</a:t>
            </a:r>
            <a:r>
              <a:rPr sz="1800" b="0" dirty="0"/>
              <a:t> in KLIPS </a:t>
            </a:r>
            <a:r>
              <a:rPr sz="1800" b="0" dirty="0" err="1"/>
              <a:t>erforderlich</a:t>
            </a:r>
            <a:r>
              <a:rPr sz="1800" b="0" dirty="0"/>
              <a:t> </a:t>
            </a:r>
          </a:p>
          <a:p>
            <a:pPr>
              <a:defRPr/>
            </a:pPr>
            <a:r>
              <a:rPr sz="1800" b="1" dirty="0" err="1"/>
              <a:t>Modulprüfung</a:t>
            </a:r>
            <a:endParaRPr sz="1800" b="1" dirty="0"/>
          </a:p>
          <a:p>
            <a:pPr lvl="1">
              <a:defRPr/>
            </a:pPr>
            <a:r>
              <a:rPr lang="en-US" sz="1800" b="0" i="0" u="none" strike="noStrike" cap="none" spc="0" dirty="0" err="1">
                <a:ln>
                  <a:noFill/>
                </a:ln>
                <a:solidFill>
                  <a:srgbClr val="2B586C"/>
                </a:solidFill>
                <a:latin typeface="Arial"/>
                <a:ea typeface="Arial"/>
                <a:cs typeface="Arial"/>
              </a:rPr>
              <a:t>Prüfungsleistung</a:t>
            </a:r>
            <a:r>
              <a:rPr lang="en-US" sz="1800" b="0" i="0" u="none" strike="noStrike" cap="none" spc="0" dirty="0">
                <a:ln>
                  <a:noFill/>
                </a:ln>
                <a:solidFill>
                  <a:srgbClr val="2B586C"/>
                </a:solidFill>
                <a:latin typeface="Arial"/>
                <a:ea typeface="Arial"/>
                <a:cs typeface="Arial"/>
              </a:rPr>
              <a:t> in den </a:t>
            </a:r>
            <a:r>
              <a:rPr lang="en-US" sz="1800" b="0" i="0" u="none" strike="noStrike" cap="none" spc="0" dirty="0" err="1">
                <a:ln>
                  <a:noFill/>
                </a:ln>
                <a:solidFill>
                  <a:srgbClr val="2B586C"/>
                </a:solidFill>
                <a:latin typeface="Arial"/>
                <a:ea typeface="Arial"/>
                <a:cs typeface="Arial"/>
              </a:rPr>
              <a:t>Modulen</a:t>
            </a:r>
            <a:r>
              <a:rPr lang="en-US" sz="1800" b="0" i="0" u="none" strike="noStrike" cap="none" spc="0" dirty="0">
                <a:ln>
                  <a:noFill/>
                </a:ln>
                <a:solidFill>
                  <a:srgbClr val="2B586C"/>
                </a:solidFill>
                <a:latin typeface="Arial"/>
                <a:ea typeface="Arial"/>
                <a:cs typeface="Arial"/>
              </a:rPr>
              <a:t> </a:t>
            </a:r>
            <a:r>
              <a:rPr lang="en-US" sz="1800" b="0" i="0" u="none" strike="noStrike" cap="none" spc="0" dirty="0">
                <a:ln>
                  <a:noFill/>
                </a:ln>
                <a:solidFill>
                  <a:srgbClr val="C00000"/>
                </a:solidFill>
                <a:latin typeface="Arial"/>
                <a:ea typeface="Arial"/>
                <a:cs typeface="Arial"/>
              </a:rPr>
              <a:t>(</a:t>
            </a:r>
            <a:r>
              <a:rPr lang="en-US" sz="1800" b="0" i="0" u="none" strike="noStrike" cap="none" spc="0" dirty="0" err="1">
                <a:ln>
                  <a:noFill/>
                </a:ln>
                <a:solidFill>
                  <a:srgbClr val="C00000"/>
                </a:solidFill>
                <a:latin typeface="Arial"/>
                <a:ea typeface="Arial"/>
                <a:cs typeface="Arial"/>
              </a:rPr>
              <a:t>benotet</a:t>
            </a:r>
            <a:r>
              <a:rPr lang="en-US" sz="1800" b="0" i="0" u="none" strike="noStrike" cap="none" spc="0" dirty="0">
                <a:ln>
                  <a:noFill/>
                </a:ln>
                <a:solidFill>
                  <a:srgbClr val="C00000"/>
                </a:solidFill>
                <a:latin typeface="Arial"/>
                <a:ea typeface="Arial"/>
                <a:cs typeface="Arial"/>
              </a:rPr>
              <a:t>)</a:t>
            </a:r>
          </a:p>
          <a:p>
            <a:pPr lvl="1">
              <a:defRPr/>
            </a:pPr>
            <a:r>
              <a:rPr lang="en-US" sz="1800" b="0" i="0" u="none" strike="noStrike" cap="none" spc="0" dirty="0" err="1">
                <a:ln>
                  <a:noFill/>
                </a:ln>
                <a:solidFill>
                  <a:schemeClr val="accent5">
                    <a:lumMod val="50000"/>
                  </a:schemeClr>
                </a:solidFill>
                <a:latin typeface="Arial"/>
                <a:ea typeface="Arial"/>
                <a:cs typeface="Arial"/>
              </a:rPr>
              <a:t>i.d.R.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Klausur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Hausarbeit</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Portoflio</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oder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Referat</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mit</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schriftlicher</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Ausarbeitung</a:t>
            </a:r>
            <a:endParaRPr lang="en-US" sz="1800" b="0" i="0" u="none" strike="noStrike" cap="none" spc="0" dirty="0">
              <a:ln>
                <a:noFill/>
              </a:ln>
              <a:solidFill>
                <a:schemeClr val="accent5">
                  <a:lumMod val="50000"/>
                </a:schemeClr>
              </a:solidFill>
              <a:latin typeface="Arial"/>
              <a:ea typeface="Arial"/>
              <a:cs typeface="Arial"/>
            </a:endParaRPr>
          </a:p>
          <a:p>
            <a:pPr lvl="1">
              <a:defRPr/>
            </a:pPr>
            <a:r>
              <a:rPr lang="en-US" sz="1800" b="0" i="0" u="none" strike="noStrike" cap="none" spc="0" dirty="0" err="1">
                <a:ln>
                  <a:noFill/>
                </a:ln>
                <a:solidFill>
                  <a:schemeClr val="accent5">
                    <a:lumMod val="50000"/>
                  </a:schemeClr>
                </a:solidFill>
                <a:latin typeface="Arial"/>
                <a:ea typeface="Arial"/>
                <a:cs typeface="Arial"/>
              </a:rPr>
              <a:t>Anmeldung</a:t>
            </a:r>
            <a:r>
              <a:rPr lang="en-US" sz="1800" b="0" i="0" u="none" strike="noStrike" cap="none" spc="0" dirty="0">
                <a:ln>
                  <a:noFill/>
                </a:ln>
                <a:solidFill>
                  <a:schemeClr val="accent5">
                    <a:lumMod val="50000"/>
                  </a:schemeClr>
                </a:solidFill>
                <a:latin typeface="Arial"/>
                <a:ea typeface="Arial"/>
                <a:cs typeface="Arial"/>
              </a:rPr>
              <a:t> in KLIPS 2.0 </a:t>
            </a:r>
            <a:r>
              <a:rPr lang="en-US" sz="1800" b="0" i="0" u="none" strike="noStrike" cap="none" spc="0" dirty="0" err="1">
                <a:ln>
                  <a:noFill/>
                </a:ln>
                <a:solidFill>
                  <a:schemeClr val="accent5">
                    <a:lumMod val="50000"/>
                  </a:schemeClr>
                </a:solidFill>
                <a:latin typeface="Arial"/>
                <a:ea typeface="Arial"/>
                <a:cs typeface="Arial"/>
              </a:rPr>
              <a:t>zwingend</a:t>
            </a:r>
            <a:r>
              <a:rPr lang="en-US" sz="1800" b="0" i="0" u="none" strike="noStrike" cap="none" spc="0" dirty="0">
                <a:ln>
                  <a:noFill/>
                </a:ln>
                <a:solidFill>
                  <a:schemeClr val="accent5">
                    <a:lumMod val="50000"/>
                  </a:schemeClr>
                </a:solidFill>
                <a:latin typeface="Arial"/>
                <a:ea typeface="Arial"/>
                <a:cs typeface="Arial"/>
              </a:rPr>
              <a:t> </a:t>
            </a:r>
            <a:r>
              <a:rPr lang="en-US" sz="1800" b="0" i="0" u="none" strike="noStrike" cap="none" spc="0" dirty="0" err="1">
                <a:ln>
                  <a:noFill/>
                </a:ln>
                <a:solidFill>
                  <a:schemeClr val="accent5">
                    <a:lumMod val="50000"/>
                  </a:schemeClr>
                </a:solidFill>
                <a:latin typeface="Arial"/>
                <a:ea typeface="Arial"/>
                <a:cs typeface="Arial"/>
              </a:rPr>
              <a:t>erforderlich</a:t>
            </a:r>
            <a:endParaRPr sz="1800" b="0" i="0" u="none" strike="noStrike" cap="none" spc="0" dirty="0">
              <a:ln>
                <a:noFill/>
              </a:ln>
              <a:solidFill>
                <a:schemeClr val="accent5">
                  <a:lumMod val="50000"/>
                </a:schemeClr>
              </a:solidFill>
              <a:latin typeface="Arial"/>
              <a:ea typeface="Arial"/>
              <a:cs typeface="Arial"/>
            </a:endParaRPr>
          </a:p>
          <a:p>
            <a:pPr lvl="1">
              <a:defRPr/>
            </a:pPr>
            <a:endParaRPr sz="1800" b="0" i="0" u="none" strike="noStrike" cap="none" spc="0" dirty="0">
              <a:ln>
                <a:noFill/>
              </a:ln>
              <a:solidFill>
                <a:schemeClr val="accent5">
                  <a:lumMod val="50000"/>
                </a:schemeClr>
              </a:solidFill>
              <a:latin typeface="Arial"/>
              <a:ea typeface="Arial"/>
              <a:cs typeface="Arial"/>
            </a:endParaRPr>
          </a:p>
          <a:p>
            <a:pPr lvl="1">
              <a:defRPr/>
            </a:pPr>
            <a:endParaRPr sz="1800"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Modulprüfungen – Wichtig!</a:t>
            </a:r>
          </a:p>
        </p:txBody>
      </p:sp>
      <p:sp>
        <p:nvSpPr>
          <p:cNvPr id="5" name="Inhaltsplatzhalter 2"/>
          <p:cNvSpPr>
            <a:spLocks noGrp="1"/>
          </p:cNvSpPr>
          <p:nvPr>
            <p:ph type="body" idx="1"/>
          </p:nvPr>
        </p:nvSpPr>
        <p:spPr bwMode="auto">
          <a:xfrm>
            <a:off x="914400" y="1677655"/>
            <a:ext cx="10363199" cy="3581399"/>
          </a:xfrm>
          <a:prstGeom prst="rect">
            <a:avLst/>
          </a:prstGeom>
        </p:spPr>
        <p:txBody>
          <a:bodyPr>
            <a:normAutofit lnSpcReduction="10000"/>
          </a:bodyPr>
          <a:lstStyle/>
          <a:p>
            <a:pPr>
              <a:defRPr/>
            </a:pPr>
            <a:r>
              <a:t>Selbstständiges An- und </a:t>
            </a:r>
            <a:r>
              <a:rPr>
                <a:solidFill>
                  <a:srgbClr val="FF0000"/>
                </a:solidFill>
              </a:rPr>
              <a:t>Abmelden</a:t>
            </a:r>
            <a:r>
              <a:t> von Prüfungen nicht vergessen</a:t>
            </a:r>
          </a:p>
          <a:p>
            <a:pPr marL="742950" lvl="1" indent="-285750">
              <a:spcBef>
                <a:spcPts val="600"/>
              </a:spcBef>
              <a:buFontTx/>
              <a:defRPr sz="2800">
                <a:solidFill>
                  <a:srgbClr val="FF0000"/>
                </a:solidFill>
              </a:defRPr>
            </a:pPr>
            <a:r>
              <a:t>nur 3 Versuche pro Modulprüfung!</a:t>
            </a:r>
          </a:p>
          <a:p>
            <a:pPr>
              <a:defRPr/>
            </a:pPr>
            <a:r>
              <a:t>Jede Modulprüfung hat eine vorgegebene Prüfungsform</a:t>
            </a:r>
          </a:p>
          <a:p>
            <a:pPr>
              <a:defRPr/>
            </a:pPr>
            <a:r>
              <a:t>Eigenverantwortliches Beschaffen von Informationen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Prüfungen - Fristen</a:t>
            </a:r>
          </a:p>
        </p:txBody>
      </p:sp>
      <p:sp>
        <p:nvSpPr>
          <p:cNvPr id="5" name="Inhaltsplatzhalter 2"/>
          <p:cNvSpPr>
            <a:spLocks noGrp="1"/>
          </p:cNvSpPr>
          <p:nvPr>
            <p:ph type="body" idx="1"/>
          </p:nvPr>
        </p:nvSpPr>
        <p:spPr bwMode="auto">
          <a:xfrm>
            <a:off x="914400" y="1752599"/>
            <a:ext cx="10363200" cy="3581400"/>
          </a:xfrm>
          <a:prstGeom prst="rect">
            <a:avLst/>
          </a:prstGeom>
        </p:spPr>
        <p:txBody>
          <a:bodyPr/>
          <a:lstStyle/>
          <a:p>
            <a:pPr>
              <a:defRPr>
                <a:solidFill>
                  <a:srgbClr val="000000"/>
                </a:solidFill>
              </a:defRPr>
            </a:pPr>
            <a:r>
              <a:t>Bis 6 Wochen vor Prüfungstermin </a:t>
            </a:r>
            <a:r>
              <a:rPr>
                <a:solidFill>
                  <a:srgbClr val="2B586C"/>
                </a:solidFill>
              </a:rPr>
              <a:t>– Selbstständige Anmeldung der Studierenden</a:t>
            </a:r>
          </a:p>
          <a:p>
            <a:pPr>
              <a:defRPr>
                <a:solidFill>
                  <a:srgbClr val="000000"/>
                </a:solidFill>
              </a:defRPr>
            </a:pPr>
            <a:r>
              <a:t>Bis 2 Wochen vor dem Prüfungstermin </a:t>
            </a:r>
            <a:r>
              <a:rPr>
                <a:solidFill>
                  <a:srgbClr val="2B586C"/>
                </a:solidFill>
              </a:rPr>
              <a:t>– Selbstständige Abmeldung der Studierenden</a:t>
            </a:r>
          </a:p>
          <a:p>
            <a:pPr>
              <a:defRPr>
                <a:solidFill>
                  <a:srgbClr val="000000"/>
                </a:solidFill>
              </a:defRPr>
            </a:pPr>
            <a:r>
              <a:t>2-0 Wochen vor dem Prüfungstermin </a:t>
            </a:r>
            <a:r>
              <a:rPr>
                <a:solidFill>
                  <a:srgbClr val="2B586C"/>
                </a:solidFill>
              </a:rPr>
              <a:t>– Abmeldung nur in besonderen Fällen (z.B. Krankheit)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Prüfungen // Leistungen</a:t>
            </a:r>
          </a:p>
        </p:txBody>
      </p:sp>
      <p:sp>
        <p:nvSpPr>
          <p:cNvPr id="5" name="Inhaltsplatzhalter 2"/>
          <p:cNvSpPr>
            <a:spLocks noGrp="1"/>
          </p:cNvSpPr>
          <p:nvPr>
            <p:ph type="body" idx="1"/>
          </p:nvPr>
        </p:nvSpPr>
        <p:spPr bwMode="auto">
          <a:xfrm>
            <a:off x="914400" y="1752599"/>
            <a:ext cx="10363200" cy="3581400"/>
          </a:xfrm>
          <a:prstGeom prst="rect">
            <a:avLst/>
          </a:prstGeom>
        </p:spPr>
        <p:txBody>
          <a:bodyPr/>
          <a:lstStyle/>
          <a:p>
            <a:pPr>
              <a:defRPr>
                <a:solidFill>
                  <a:srgbClr val="000000"/>
                </a:solidFill>
              </a:defRPr>
            </a:pPr>
            <a:r>
              <a:t>Spätestens 60 Tage nach Prüfungstermin</a:t>
            </a:r>
            <a:r>
              <a:rPr>
                <a:solidFill>
                  <a:srgbClr val="2B586C"/>
                </a:solidFill>
              </a:rPr>
              <a:t> – Eintragen und Registrieren der Leistungen (Aktive Teilnahme &amp; Modulprüfungen) durch Dozierende und Prüfungsämter</a:t>
            </a:r>
          </a:p>
          <a:p>
            <a:pPr marL="742950" lvl="1" indent="-285750">
              <a:spcBef>
                <a:spcPts val="600"/>
              </a:spcBef>
              <a:buFontTx/>
              <a:defRPr sz="2800">
                <a:solidFill>
                  <a:srgbClr val="FF0000"/>
                </a:solidFill>
              </a:defRPr>
            </a:pPr>
            <a:r>
              <a:t>nicht registrierte Leistungen „existieren“ quasi nicht</a:t>
            </a:r>
          </a:p>
        </p:txBody>
      </p:sp>
      <p:pic>
        <p:nvPicPr>
          <p:cNvPr id="6" name="Grafik 3" descr="Grafik 3"/>
          <p:cNvPicPr>
            <a:picLocks noChangeAspect="1"/>
          </p:cNvPicPr>
          <p:nvPr/>
        </p:nvPicPr>
        <p:blipFill>
          <a:blip r:embed="rId2" cstate="print"/>
          <a:stretch/>
        </p:blipFill>
        <p:spPr bwMode="auto">
          <a:xfrm>
            <a:off x="1676400" y="4342095"/>
            <a:ext cx="10058400" cy="1197773"/>
          </a:xfrm>
          <a:prstGeom prst="rect">
            <a:avLst/>
          </a:prstGeom>
          <a:ln w="12700">
            <a:miter lim="400000"/>
          </a:ln>
        </p:spPr>
      </p:pic>
      <p:sp>
        <p:nvSpPr>
          <p:cNvPr id="7" name="Pfeil nach unten 4"/>
          <p:cNvSpPr/>
          <p:nvPr/>
        </p:nvSpPr>
        <p:spPr bwMode="auto">
          <a:xfrm rot="3513174">
            <a:off x="8680160" y="4339171"/>
            <a:ext cx="239927" cy="804986"/>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
        <p:nvSpPr>
          <p:cNvPr id="8" name="Pfeil nach unten 5"/>
          <p:cNvSpPr/>
          <p:nvPr/>
        </p:nvSpPr>
        <p:spPr bwMode="auto">
          <a:xfrm rot="3513174">
            <a:off x="9689451" y="4339170"/>
            <a:ext cx="239927" cy="804986"/>
          </a:xfrm>
          <a:custGeom>
            <a:avLst/>
            <a:gdLst/>
            <a:ahLst/>
            <a:cxnLst>
              <a:cxn ang="0">
                <a:pos x="wd2" y="hd2"/>
              </a:cxn>
              <a:cxn ang="5400000">
                <a:pos x="wd2" y="hd2"/>
              </a:cxn>
              <a:cxn ang="10800000">
                <a:pos x="wd2" y="hd2"/>
              </a:cxn>
              <a:cxn ang="16200000">
                <a:pos x="wd2" y="hd2"/>
              </a:cxn>
            </a:cxnLst>
            <a:rect l="0" t="0" r="r" b="b"/>
            <a:pathLst>
              <a:path w="21600" h="21600" extrusionOk="0">
                <a:moveTo>
                  <a:pt x="0" y="18381"/>
                </a:moveTo>
                <a:lnTo>
                  <a:pt x="5400" y="18381"/>
                </a:lnTo>
                <a:lnTo>
                  <a:pt x="5400" y="0"/>
                </a:lnTo>
                <a:lnTo>
                  <a:pt x="16200" y="0"/>
                </a:lnTo>
                <a:lnTo>
                  <a:pt x="16200" y="18381"/>
                </a:lnTo>
                <a:lnTo>
                  <a:pt x="21600" y="18381"/>
                </a:lnTo>
                <a:lnTo>
                  <a:pt x="10800" y="21600"/>
                </a:lnTo>
                <a:close/>
              </a:path>
            </a:pathLst>
          </a:custGeom>
          <a:solidFill>
            <a:srgbClr val="C00000"/>
          </a:solidFill>
          <a:ln>
            <a:solidFill>
              <a:srgbClr val="C00000"/>
            </a:solidFill>
          </a:ln>
        </p:spPr>
        <p:txBody>
          <a:bodyPr lIns="45719" rIns="45719"/>
          <a:lstStyle/>
          <a:p>
            <a:pPr>
              <a:defRPr sz="2400">
                <a:solidFill>
                  <a:srgbClr val="C00000"/>
                </a:solidFill>
              </a:defRPr>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3B377-50E8-4335-A390-6764C2C4E273}"/>
              </a:ext>
            </a:extLst>
          </p:cNvPr>
          <p:cNvSpPr>
            <a:spLocks noGrp="1"/>
          </p:cNvSpPr>
          <p:nvPr>
            <p:ph type="title"/>
          </p:nvPr>
        </p:nvSpPr>
        <p:spPr/>
        <p:txBody>
          <a:bodyPr/>
          <a:lstStyle/>
          <a:p>
            <a:r>
              <a:rPr lang="de-DE" dirty="0"/>
              <a:t>Modulhandbücher</a:t>
            </a:r>
          </a:p>
        </p:txBody>
      </p:sp>
      <p:sp>
        <p:nvSpPr>
          <p:cNvPr id="3" name="Textplatzhalter 2">
            <a:extLst>
              <a:ext uri="{FF2B5EF4-FFF2-40B4-BE49-F238E27FC236}">
                <a16:creationId xmlns:a16="http://schemas.microsoft.com/office/drawing/2014/main" id="{958F711A-E420-42CE-9BDD-3393CCCC74FF}"/>
              </a:ext>
            </a:extLst>
          </p:cNvPr>
          <p:cNvSpPr>
            <a:spLocks noGrp="1"/>
          </p:cNvSpPr>
          <p:nvPr>
            <p:ph type="body" idx="1"/>
          </p:nvPr>
        </p:nvSpPr>
        <p:spPr/>
        <p:txBody>
          <a:bodyPr/>
          <a:lstStyle/>
          <a:p>
            <a:pPr marL="0" indent="0">
              <a:buNone/>
            </a:pPr>
            <a:endParaRPr lang="de-DE" sz="2200" dirty="0"/>
          </a:p>
          <a:p>
            <a:pPr marL="0" indent="0">
              <a:buNone/>
            </a:pPr>
            <a:r>
              <a:rPr lang="de-DE" dirty="0"/>
              <a:t>Die Modulhand-bücher finden Sie bisher auf folgender Seite:</a:t>
            </a:r>
          </a:p>
          <a:p>
            <a:pPr marL="0" indent="0">
              <a:lnSpc>
                <a:spcPct val="200000"/>
              </a:lnSpc>
              <a:buNone/>
            </a:pPr>
            <a:r>
              <a:rPr lang="de-DE" dirty="0">
                <a:solidFill>
                  <a:schemeClr val="accent1">
                    <a:lumMod val="50000"/>
                  </a:schemeClr>
                </a:solidFill>
                <a:hlinkClick r:id="rId2"/>
              </a:rPr>
              <a:t>https://www.hf.uni-koeln.de/41802</a:t>
            </a:r>
            <a:endParaRPr lang="de-DE" dirty="0">
              <a:solidFill>
                <a:schemeClr val="accent1">
                  <a:lumMod val="50000"/>
                </a:schemeClr>
              </a:solidFill>
            </a:endParaRPr>
          </a:p>
        </p:txBody>
      </p:sp>
    </p:spTree>
    <p:extLst>
      <p:ext uri="{BB962C8B-B14F-4D97-AF65-F5344CB8AC3E}">
        <p14:creationId xmlns:p14="http://schemas.microsoft.com/office/powerpoint/2010/main" val="143832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SSC Kunst und Musik	</a:t>
            </a:r>
          </a:p>
        </p:txBody>
      </p:sp>
      <p:sp>
        <p:nvSpPr>
          <p:cNvPr id="5" name="Inhaltsplatzhalter 2"/>
          <p:cNvSpPr>
            <a:spLocks noGrp="1"/>
          </p:cNvSpPr>
          <p:nvPr>
            <p:ph type="body" idx="1"/>
          </p:nvPr>
        </p:nvSpPr>
        <p:spPr bwMode="auto">
          <a:xfrm>
            <a:off x="905773" y="1843176"/>
            <a:ext cx="10363201" cy="3768269"/>
          </a:xfrm>
          <a:prstGeom prst="rect">
            <a:avLst/>
          </a:prstGeom>
        </p:spPr>
        <p:txBody>
          <a:bodyPr lIns="45718" tIns="45718" rIns="45718" bIns="45718" anchor="t">
            <a:normAutofit lnSpcReduction="10000"/>
          </a:bodyPr>
          <a:lstStyle/>
          <a:p>
            <a:pPr>
              <a:spcBef>
                <a:spcPts val="500"/>
              </a:spcBef>
              <a:defRPr sz="2400"/>
            </a:pPr>
            <a:r>
              <a:rPr dirty="0" err="1"/>
              <a:t>Ansprechpartner</a:t>
            </a:r>
            <a:r>
              <a:rPr lang="de-DE" dirty="0"/>
              <a:t>*innen</a:t>
            </a:r>
            <a:r>
              <a:rPr dirty="0"/>
              <a:t>:</a:t>
            </a:r>
            <a:r>
              <a:rPr lang="de-DE" dirty="0"/>
              <a:t> </a:t>
            </a:r>
            <a:br>
              <a:rPr lang="de-DE" dirty="0"/>
            </a:br>
            <a:r>
              <a:rPr lang="de-DE" dirty="0"/>
              <a:t>Juliane Hanke / Lena Wörmann</a:t>
            </a:r>
            <a:endParaRPr lang="de-DE" sz="2800" dirty="0"/>
          </a:p>
          <a:p>
            <a:pPr marL="0" indent="0">
              <a:lnSpc>
                <a:spcPct val="150000"/>
              </a:lnSpc>
              <a:spcBef>
                <a:spcPts val="398"/>
              </a:spcBef>
              <a:buSzTx/>
              <a:buNone/>
              <a:defRPr sz="1800"/>
            </a:pPr>
            <a:endParaRPr dirty="0"/>
          </a:p>
          <a:p>
            <a:pPr marL="0" indent="0">
              <a:lnSpc>
                <a:spcPct val="150000"/>
              </a:lnSpc>
              <a:spcBef>
                <a:spcPts val="398"/>
              </a:spcBef>
              <a:buSzTx/>
              <a:buNone/>
              <a:defRPr sz="1800"/>
            </a:pPr>
            <a:r>
              <a:rPr lang="de-DE" dirty="0"/>
              <a:t>              Präsenz- Sprechstunde: Dienstag 14- 15 Uhr </a:t>
            </a:r>
          </a:p>
          <a:p>
            <a:pPr marL="0" indent="0">
              <a:lnSpc>
                <a:spcPct val="150000"/>
              </a:lnSpc>
              <a:spcBef>
                <a:spcPts val="398"/>
              </a:spcBef>
              <a:buSzTx/>
              <a:buNone/>
              <a:defRPr sz="1800"/>
            </a:pPr>
            <a:r>
              <a:rPr lang="de-DE" dirty="0"/>
              <a:t>	Virtuelle-Sprechstunde: Mittwoch 16-17 Uhr</a:t>
            </a:r>
          </a:p>
          <a:p>
            <a:pPr marL="0" indent="0">
              <a:lnSpc>
                <a:spcPct val="150000"/>
              </a:lnSpc>
              <a:spcBef>
                <a:spcPts val="398"/>
              </a:spcBef>
              <a:buSzTx/>
              <a:buNone/>
              <a:defRPr sz="1800"/>
            </a:pPr>
            <a:r>
              <a:rPr lang="de-DE" dirty="0"/>
              <a:t>	Telefon-Sprechstunde: Freitag 10-11 Uhr</a:t>
            </a:r>
          </a:p>
          <a:p>
            <a:pPr marL="0" indent="0">
              <a:lnSpc>
                <a:spcPct val="150000"/>
              </a:lnSpc>
              <a:spcBef>
                <a:spcPts val="398"/>
              </a:spcBef>
              <a:buSzTx/>
              <a:buNone/>
              <a:defRPr sz="1800"/>
            </a:pPr>
            <a:r>
              <a:rPr lang="de-DE" dirty="0"/>
              <a:t>	</a:t>
            </a:r>
            <a:r>
              <a:rPr dirty="0"/>
              <a:t>Email: </a:t>
            </a:r>
            <a:r>
              <a:rPr lang="de-DE" dirty="0"/>
              <a:t> </a:t>
            </a:r>
            <a:r>
              <a:rPr dirty="0"/>
              <a:t>ssc-kunst-musik@uni-koeln.de</a:t>
            </a:r>
          </a:p>
          <a:p>
            <a:pPr marL="0" indent="0">
              <a:lnSpc>
                <a:spcPct val="150000"/>
              </a:lnSpc>
              <a:spcBef>
                <a:spcPts val="400"/>
              </a:spcBef>
              <a:buSzTx/>
              <a:buNone/>
              <a:defRPr sz="1800"/>
            </a:pPr>
            <a:r>
              <a:rPr dirty="0"/>
              <a:t>	</a:t>
            </a:r>
            <a:r>
              <a:rPr dirty="0" err="1"/>
              <a:t>Telefon</a:t>
            </a:r>
            <a:r>
              <a:rPr dirty="0"/>
              <a:t>: </a:t>
            </a:r>
            <a:r>
              <a:rPr lang="de-DE" dirty="0"/>
              <a:t> </a:t>
            </a:r>
            <a:r>
              <a:rPr dirty="0"/>
              <a:t>0221 / 470 -</a:t>
            </a:r>
            <a:r>
              <a:rPr lang="de-DE" dirty="0"/>
              <a:t> </a:t>
            </a:r>
            <a:r>
              <a:rPr dirty="0"/>
              <a:t> 4902</a:t>
            </a:r>
          </a:p>
          <a:p>
            <a:pPr marL="0" indent="0">
              <a:lnSpc>
                <a:spcPct val="150000"/>
              </a:lnSpc>
              <a:spcBef>
                <a:spcPts val="400"/>
              </a:spcBef>
              <a:buSzTx/>
              <a:buNone/>
              <a:defRPr sz="1800"/>
            </a:pPr>
            <a:r>
              <a:rPr dirty="0"/>
              <a:t>	</a:t>
            </a:r>
            <a:r>
              <a:rPr dirty="0" err="1"/>
              <a:t>Raum</a:t>
            </a:r>
            <a:r>
              <a:rPr dirty="0"/>
              <a:t>: </a:t>
            </a:r>
            <a:r>
              <a:rPr lang="de-DE" dirty="0"/>
              <a:t> </a:t>
            </a:r>
            <a:r>
              <a:rPr dirty="0"/>
              <a:t>0.</a:t>
            </a:r>
            <a:r>
              <a:rPr lang="de-DE" dirty="0"/>
              <a:t>02</a:t>
            </a:r>
            <a:r>
              <a:rPr dirty="0"/>
              <a:t> </a:t>
            </a:r>
            <a:r>
              <a:rPr dirty="0" err="1"/>
              <a:t>Pavillon</a:t>
            </a:r>
            <a:r>
              <a:rPr dirty="0"/>
              <a:t> (</a:t>
            </a:r>
            <a:r>
              <a:rPr dirty="0" err="1"/>
              <a:t>Gebäude</a:t>
            </a:r>
            <a:r>
              <a:rPr dirty="0"/>
              <a:t> 214, EG)</a:t>
            </a:r>
          </a:p>
        </p:txBody>
      </p:sp>
      <p:pic>
        <p:nvPicPr>
          <p:cNvPr id="3" name="Grafik 2" descr="Ein Bild, das Text, Gras, draußen, Baum enthält.&#10;&#10;Automatisch generierte Beschreibung">
            <a:extLst>
              <a:ext uri="{FF2B5EF4-FFF2-40B4-BE49-F238E27FC236}">
                <a16:creationId xmlns:a16="http://schemas.microsoft.com/office/drawing/2014/main" id="{A962DCA9-8ABF-4D4E-ADD7-2E4CAED77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104" y="2636912"/>
            <a:ext cx="4885508" cy="2034356"/>
          </a:xfrm>
          <a:prstGeom prst="rect">
            <a:avLst/>
          </a:prstGeom>
        </p:spPr>
      </p:pic>
    </p:spTree>
    <p:extLst>
      <p:ext uri="{BB962C8B-B14F-4D97-AF65-F5344CB8AC3E}">
        <p14:creationId xmlns:p14="http://schemas.microsoft.com/office/powerpoint/2010/main" val="1606658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68923" y="555868"/>
            <a:ext cx="10363201" cy="1143001"/>
          </a:xfrm>
          <a:prstGeom prst="rect">
            <a:avLst/>
          </a:prstGeom>
        </p:spPr>
        <p:txBody>
          <a:bodyPr>
            <a:normAutofit fontScale="90000"/>
          </a:bodyPr>
          <a:lstStyle/>
          <a:p>
            <a:pPr>
              <a:defRPr/>
            </a:pPr>
            <a:r>
              <a:t>Modulhandbuch</a:t>
            </a:r>
            <a:br>
              <a:rPr/>
            </a:br>
            <a:r>
              <a:rPr sz="3200"/>
              <a:t>BA Ästhetische Erziehung</a:t>
            </a:r>
            <a:endParaRPr/>
          </a:p>
        </p:txBody>
      </p:sp>
      <p:sp>
        <p:nvSpPr>
          <p:cNvPr id="5" name="Inhaltsplatzhalter 2"/>
          <p:cNvSpPr/>
          <p:nvPr/>
        </p:nvSpPr>
        <p:spPr bwMode="auto">
          <a:xfrm>
            <a:off x="507996" y="1989014"/>
            <a:ext cx="4548558" cy="1312952"/>
          </a:xfrm>
          <a:prstGeom prst="rect">
            <a:avLst/>
          </a:prstGeom>
          <a:ln w="12700">
            <a:miter lim="400000"/>
          </a:ln>
        </p:spPr>
        <p:txBody>
          <a:bodyPr lIns="45718" tIns="45718" rIns="45718" bIns="45718">
            <a:spAutoFit/>
          </a:bodyPr>
          <a:lstStyle/>
          <a:p>
            <a:pPr marL="342900" indent="-342900">
              <a:spcBef>
                <a:spcPts val="700"/>
              </a:spcBef>
              <a:buSzPct val="100000"/>
              <a:buFont typeface="Times"/>
              <a:buChar char="•"/>
              <a:defRPr sz="2900" b="1">
                <a:solidFill>
                  <a:srgbClr val="2B586C"/>
                </a:solidFill>
                <a:latin typeface="Arial"/>
                <a:ea typeface="Arial"/>
                <a:cs typeface="Arial"/>
              </a:defRPr>
            </a:pPr>
            <a:endParaRPr dirty="0"/>
          </a:p>
          <a:p>
            <a:pPr marL="342900" indent="-342900">
              <a:spcBef>
                <a:spcPts val="600"/>
              </a:spcBef>
              <a:buSzPct val="100000"/>
              <a:buFont typeface="Times"/>
              <a:buChar char="•"/>
              <a:defRPr sz="2500" b="1">
                <a:solidFill>
                  <a:srgbClr val="2B586C"/>
                </a:solidFill>
                <a:latin typeface="Arial"/>
                <a:ea typeface="Arial"/>
                <a:cs typeface="Arial"/>
              </a:defRPr>
            </a:pPr>
            <a:r>
              <a:rPr dirty="0" err="1"/>
              <a:t>Modulbeschreibungen</a:t>
            </a:r>
            <a:r>
              <a:rPr dirty="0"/>
              <a:t> und </a:t>
            </a:r>
            <a:r>
              <a:rPr dirty="0" err="1"/>
              <a:t>Modultabellen</a:t>
            </a:r>
            <a:endParaRPr dirty="0"/>
          </a:p>
        </p:txBody>
      </p:sp>
      <p:pic>
        <p:nvPicPr>
          <p:cNvPr id="8" name="Grafik 7" descr="Ein Bild, das Text enthält.&#10;&#10;Automatisch generierte Beschreibung">
            <a:extLst>
              <a:ext uri="{FF2B5EF4-FFF2-40B4-BE49-F238E27FC236}">
                <a16:creationId xmlns:a16="http://schemas.microsoft.com/office/drawing/2014/main" id="{67CA6235-068B-40E0-81D5-250B78CF7355}"/>
              </a:ext>
            </a:extLst>
          </p:cNvPr>
          <p:cNvPicPr>
            <a:picLocks noChangeAspect="1"/>
          </p:cNvPicPr>
          <p:nvPr/>
        </p:nvPicPr>
        <p:blipFill>
          <a:blip r:embed="rId2"/>
          <a:stretch>
            <a:fillRect/>
          </a:stretch>
        </p:blipFill>
        <p:spPr>
          <a:xfrm>
            <a:off x="5484183" y="1989014"/>
            <a:ext cx="5347941" cy="295215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8431" y="609600"/>
            <a:ext cx="10363201" cy="1143000"/>
          </a:xfrm>
          <a:prstGeom prst="rect">
            <a:avLst/>
          </a:prstGeom>
        </p:spPr>
        <p:txBody>
          <a:bodyPr>
            <a:normAutofit fontScale="90000"/>
          </a:bodyPr>
          <a:lstStyle/>
          <a:p>
            <a:pPr>
              <a:defRPr/>
            </a:pPr>
            <a:r>
              <a:t>Modulhandbuch</a:t>
            </a:r>
            <a:br>
              <a:rPr/>
            </a:br>
            <a:r>
              <a:rPr sz="3200"/>
              <a:t>BA Ästhetische Erziehung</a:t>
            </a:r>
            <a:endParaRPr/>
          </a:p>
        </p:txBody>
      </p:sp>
      <p:sp>
        <p:nvSpPr>
          <p:cNvPr id="5" name="Inhaltsplatzhalter 2"/>
          <p:cNvSpPr/>
          <p:nvPr/>
        </p:nvSpPr>
        <p:spPr bwMode="auto">
          <a:xfrm>
            <a:off x="828429" y="2082799"/>
            <a:ext cx="4548557" cy="1312952"/>
          </a:xfrm>
          <a:prstGeom prst="rect">
            <a:avLst/>
          </a:prstGeom>
          <a:ln w="12700">
            <a:miter lim="400000"/>
          </a:ln>
        </p:spPr>
        <p:txBody>
          <a:bodyPr lIns="45718" tIns="45718" rIns="45718" bIns="45718">
            <a:spAutoFit/>
          </a:bodyPr>
          <a:lstStyle/>
          <a:p>
            <a:pPr marL="342900" indent="-342900">
              <a:spcBef>
                <a:spcPts val="700"/>
              </a:spcBef>
              <a:buSzPct val="100000"/>
              <a:buFont typeface="Times"/>
              <a:buChar char="•"/>
              <a:defRPr sz="2900" b="1">
                <a:solidFill>
                  <a:srgbClr val="2B586C"/>
                </a:solidFill>
                <a:latin typeface="Arial"/>
                <a:ea typeface="Arial"/>
                <a:cs typeface="Arial"/>
              </a:defRPr>
            </a:pPr>
            <a:endParaRPr/>
          </a:p>
          <a:p>
            <a:pPr marL="342900" indent="-342900">
              <a:spcBef>
                <a:spcPts val="600"/>
              </a:spcBef>
              <a:buSzPct val="100000"/>
              <a:buFont typeface="Times"/>
              <a:buChar char="•"/>
              <a:defRPr sz="2500" b="1">
                <a:solidFill>
                  <a:srgbClr val="2B586C"/>
                </a:solidFill>
                <a:latin typeface="Arial"/>
                <a:ea typeface="Arial"/>
                <a:cs typeface="Arial"/>
              </a:defRPr>
            </a:pPr>
            <a:r>
              <a:t>Modulbeschreibungen und Modultabellen</a:t>
            </a:r>
          </a:p>
        </p:txBody>
      </p:sp>
      <p:pic>
        <p:nvPicPr>
          <p:cNvPr id="3" name="Grafik 2" descr="Ein Bild, das Text enthält.&#10;&#10;Automatisch generierte Beschreibung">
            <a:extLst>
              <a:ext uri="{FF2B5EF4-FFF2-40B4-BE49-F238E27FC236}">
                <a16:creationId xmlns:a16="http://schemas.microsoft.com/office/drawing/2014/main" id="{65C66038-C260-402E-B5FC-25DD3E405221}"/>
              </a:ext>
            </a:extLst>
          </p:cNvPr>
          <p:cNvPicPr>
            <a:picLocks noChangeAspect="1"/>
          </p:cNvPicPr>
          <p:nvPr/>
        </p:nvPicPr>
        <p:blipFill>
          <a:blip r:embed="rId2"/>
          <a:stretch>
            <a:fillRect/>
          </a:stretch>
        </p:blipFill>
        <p:spPr>
          <a:xfrm>
            <a:off x="7464152" y="332655"/>
            <a:ext cx="3727480" cy="530617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08000" y="245097"/>
            <a:ext cx="10363200" cy="1143001"/>
          </a:xfrm>
          <a:prstGeom prst="rect">
            <a:avLst/>
          </a:prstGeom>
        </p:spPr>
        <p:txBody>
          <a:bodyPr/>
          <a:lstStyle/>
          <a:p>
            <a:pPr>
              <a:defRPr/>
            </a:pPr>
            <a:r>
              <a:t>Modulhandbuch</a:t>
            </a:r>
            <a:br>
              <a:rPr/>
            </a:br>
            <a:r>
              <a:rPr sz="2800"/>
              <a:t>BA Ästhetische Erziehung</a:t>
            </a:r>
            <a:endParaRPr/>
          </a:p>
        </p:txBody>
      </p:sp>
      <p:sp>
        <p:nvSpPr>
          <p:cNvPr id="5" name="Textfeld 4"/>
          <p:cNvSpPr/>
          <p:nvPr/>
        </p:nvSpPr>
        <p:spPr bwMode="auto">
          <a:xfrm>
            <a:off x="640862" y="2196121"/>
            <a:ext cx="4010232" cy="817652"/>
          </a:xfrm>
          <a:prstGeom prst="rect">
            <a:avLst/>
          </a:prstGeom>
          <a:ln w="12700">
            <a:miter lim="400000"/>
          </a:ln>
        </p:spPr>
        <p:txBody>
          <a:bodyPr wrap="none" lIns="45718" tIns="45718" rIns="45718" bIns="45718">
            <a:spAutoFit/>
          </a:bodyPr>
          <a:lstStyle/>
          <a:p>
            <a:pPr marL="342900" indent="-342900">
              <a:buSzPct val="100000"/>
              <a:buFont typeface="Arial"/>
              <a:buChar char="•"/>
              <a:defRPr sz="2500" b="1">
                <a:solidFill>
                  <a:srgbClr val="2B586C"/>
                </a:solidFill>
                <a:latin typeface="Arial"/>
                <a:ea typeface="Arial"/>
                <a:cs typeface="Arial"/>
              </a:defRPr>
            </a:pPr>
            <a:r>
              <a:t>Modulbeschreibungen </a:t>
            </a:r>
          </a:p>
          <a:p>
            <a:pPr>
              <a:defRPr sz="2500" b="1">
                <a:solidFill>
                  <a:srgbClr val="2B586C"/>
                </a:solidFill>
                <a:latin typeface="Arial"/>
                <a:ea typeface="Arial"/>
                <a:cs typeface="Arial"/>
              </a:defRPr>
            </a:pPr>
            <a:r>
              <a:t>    und Modultabellen</a:t>
            </a:r>
          </a:p>
        </p:txBody>
      </p:sp>
      <p:pic>
        <p:nvPicPr>
          <p:cNvPr id="3" name="Grafik 2" descr="Ein Bild, das Text enthält.&#10;&#10;Automatisch generierte Beschreibung">
            <a:extLst>
              <a:ext uri="{FF2B5EF4-FFF2-40B4-BE49-F238E27FC236}">
                <a16:creationId xmlns:a16="http://schemas.microsoft.com/office/drawing/2014/main" id="{D03DF782-12C3-4565-BCBA-465A9E0B42D4}"/>
              </a:ext>
            </a:extLst>
          </p:cNvPr>
          <p:cNvPicPr>
            <a:picLocks noChangeAspect="1"/>
          </p:cNvPicPr>
          <p:nvPr/>
        </p:nvPicPr>
        <p:blipFill>
          <a:blip r:embed="rId2"/>
          <a:stretch>
            <a:fillRect/>
          </a:stretch>
        </p:blipFill>
        <p:spPr>
          <a:xfrm>
            <a:off x="6451039" y="245097"/>
            <a:ext cx="4420162" cy="5167786"/>
          </a:xfrm>
          <a:prstGeom prst="rect">
            <a:avLst/>
          </a:prstGeom>
        </p:spPr>
      </p:pic>
      <p:pic>
        <p:nvPicPr>
          <p:cNvPr id="8" name="Grafik 7" descr="Ein Bild, das Tisch enthält.&#10;&#10;Automatisch generierte Beschreibung">
            <a:extLst>
              <a:ext uri="{FF2B5EF4-FFF2-40B4-BE49-F238E27FC236}">
                <a16:creationId xmlns:a16="http://schemas.microsoft.com/office/drawing/2014/main" id="{25F56C58-0349-452C-B237-0B8C8AC3B4F1}"/>
              </a:ext>
            </a:extLst>
          </p:cNvPr>
          <p:cNvPicPr>
            <a:picLocks noChangeAspect="1"/>
          </p:cNvPicPr>
          <p:nvPr/>
        </p:nvPicPr>
        <p:blipFill>
          <a:blip r:embed="rId3"/>
          <a:stretch>
            <a:fillRect/>
          </a:stretch>
        </p:blipFill>
        <p:spPr>
          <a:xfrm>
            <a:off x="1937628" y="3511661"/>
            <a:ext cx="4540051" cy="186155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617415" y="593968"/>
            <a:ext cx="10363201" cy="1143002"/>
          </a:xfrm>
          <a:prstGeom prst="rect">
            <a:avLst/>
          </a:prstGeom>
        </p:spPr>
        <p:txBody>
          <a:bodyPr/>
          <a:lstStyle/>
          <a:p>
            <a:pPr>
              <a:defRPr/>
            </a:pPr>
            <a:r>
              <a:t>Studienbegleitbogen</a:t>
            </a:r>
            <a:br>
              <a:rPr/>
            </a:br>
            <a:r>
              <a:rPr sz="2800"/>
              <a:t>BA Ästhetische Erziehung</a:t>
            </a:r>
            <a:endParaRPr/>
          </a:p>
        </p:txBody>
      </p:sp>
      <p:sp>
        <p:nvSpPr>
          <p:cNvPr id="5" name="Inhaltsplatzhalter 2"/>
          <p:cNvSpPr/>
          <p:nvPr/>
        </p:nvSpPr>
        <p:spPr bwMode="auto">
          <a:xfrm>
            <a:off x="836244" y="2059350"/>
            <a:ext cx="4548700" cy="2400331"/>
          </a:xfrm>
          <a:prstGeom prst="rect">
            <a:avLst/>
          </a:prstGeom>
          <a:ln w="12700">
            <a:miter lim="400000"/>
          </a:ln>
        </p:spPr>
        <p:txBody>
          <a:bodyPr lIns="45718" tIns="45718" rIns="45718" bIns="45718">
            <a:spAutoFit/>
          </a:bodyPr>
          <a:lstStyle/>
          <a:p>
            <a:pPr marL="342900" indent="-342900">
              <a:spcBef>
                <a:spcPts val="700"/>
              </a:spcBef>
              <a:buSzPct val="100000"/>
              <a:buFont typeface="Times"/>
              <a:buChar char="•"/>
              <a:defRPr sz="2900" b="1">
                <a:solidFill>
                  <a:srgbClr val="2B586C"/>
                </a:solidFill>
                <a:latin typeface="Arial"/>
                <a:ea typeface="Arial"/>
                <a:cs typeface="Arial"/>
              </a:defRPr>
            </a:pPr>
            <a:endParaRPr dirty="0"/>
          </a:p>
          <a:p>
            <a:pPr marL="342900" indent="-342900">
              <a:spcBef>
                <a:spcPts val="600"/>
              </a:spcBef>
              <a:buSzPct val="100000"/>
              <a:buFont typeface="Times"/>
              <a:buChar char="•"/>
              <a:defRPr sz="2500" b="1">
                <a:solidFill>
                  <a:srgbClr val="2B586C"/>
                </a:solidFill>
                <a:latin typeface="Arial"/>
                <a:ea typeface="Arial"/>
                <a:cs typeface="Arial"/>
              </a:defRPr>
            </a:pPr>
            <a:r>
              <a:rPr dirty="0" err="1"/>
              <a:t>Übersicht</a:t>
            </a:r>
            <a:r>
              <a:rPr dirty="0"/>
              <a:t> </a:t>
            </a:r>
            <a:r>
              <a:rPr dirty="0" err="1"/>
              <a:t>aller</a:t>
            </a:r>
            <a:r>
              <a:rPr dirty="0"/>
              <a:t> Module</a:t>
            </a:r>
            <a:endParaRPr sz="3200" dirty="0"/>
          </a:p>
          <a:p>
            <a:pPr marL="342900" indent="-342900">
              <a:spcBef>
                <a:spcPts val="700"/>
              </a:spcBef>
              <a:buSzPct val="100000"/>
              <a:buFont typeface="Times"/>
              <a:buChar char="•"/>
              <a:defRPr sz="2500" b="1">
                <a:solidFill>
                  <a:srgbClr val="2B586C"/>
                </a:solidFill>
                <a:latin typeface="Arial"/>
                <a:ea typeface="Arial"/>
                <a:cs typeface="Arial"/>
              </a:defRPr>
            </a:pPr>
            <a:endParaRPr dirty="0"/>
          </a:p>
          <a:p>
            <a:pPr marL="342900" indent="-342900">
              <a:spcBef>
                <a:spcPts val="700"/>
              </a:spcBef>
              <a:buSzPct val="100000"/>
              <a:buFont typeface="Times"/>
              <a:buChar char="•"/>
              <a:defRPr sz="2500" b="1">
                <a:solidFill>
                  <a:srgbClr val="2B586C"/>
                </a:solidFill>
                <a:latin typeface="Arial"/>
                <a:ea typeface="Arial"/>
                <a:cs typeface="Arial"/>
              </a:defRPr>
            </a:pPr>
            <a:endParaRPr dirty="0"/>
          </a:p>
          <a:p>
            <a:pPr>
              <a:spcBef>
                <a:spcPts val="700"/>
              </a:spcBef>
              <a:defRPr sz="2500" b="1">
                <a:solidFill>
                  <a:srgbClr val="2B586C"/>
                </a:solidFill>
                <a:latin typeface="Arial"/>
                <a:ea typeface="Arial"/>
                <a:cs typeface="Arial"/>
              </a:defRPr>
            </a:pPr>
            <a:endParaRPr dirty="0"/>
          </a:p>
        </p:txBody>
      </p:sp>
      <p:pic>
        <p:nvPicPr>
          <p:cNvPr id="3" name="Grafik 2">
            <a:extLst>
              <a:ext uri="{FF2B5EF4-FFF2-40B4-BE49-F238E27FC236}">
                <a16:creationId xmlns:a16="http://schemas.microsoft.com/office/drawing/2014/main" id="{630BACBF-6295-4B59-9D53-E394F319030E}"/>
              </a:ext>
            </a:extLst>
          </p:cNvPr>
          <p:cNvPicPr>
            <a:picLocks noChangeAspect="1"/>
          </p:cNvPicPr>
          <p:nvPr/>
        </p:nvPicPr>
        <p:blipFill>
          <a:blip r:embed="rId2"/>
          <a:stretch>
            <a:fillRect/>
          </a:stretch>
        </p:blipFill>
        <p:spPr>
          <a:xfrm>
            <a:off x="5970814" y="0"/>
            <a:ext cx="5384942" cy="56639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Auslandssemester</a:t>
            </a:r>
          </a:p>
        </p:txBody>
      </p:sp>
      <p:sp>
        <p:nvSpPr>
          <p:cNvPr id="5" name="Inhaltsplatzhalter 2"/>
          <p:cNvSpPr>
            <a:spLocks noGrp="1"/>
          </p:cNvSpPr>
          <p:nvPr>
            <p:ph type="body" idx="1"/>
          </p:nvPr>
        </p:nvSpPr>
        <p:spPr bwMode="auto">
          <a:prstGeom prst="rect">
            <a:avLst/>
          </a:prstGeom>
        </p:spPr>
        <p:txBody>
          <a:bodyPr/>
          <a:lstStyle/>
          <a:p>
            <a:pPr marL="0" lvl="1" indent="457200">
              <a:spcBef>
                <a:spcPts val="600"/>
              </a:spcBef>
              <a:buSzTx/>
              <a:buNone/>
              <a:defRPr sz="2800"/>
            </a:pPr>
            <a:r>
              <a:t>Erasmus:</a:t>
            </a:r>
          </a:p>
          <a:p>
            <a:pPr marL="742950" lvl="1" indent="-285750">
              <a:spcBef>
                <a:spcPts val="600"/>
              </a:spcBef>
              <a:buFont typeface="Arial"/>
              <a:buChar char="•"/>
              <a:defRPr sz="2800"/>
            </a:pPr>
            <a:r>
              <a:t>Zentrum für Internationale Beziehungen der Humanwissenschaftlichen Fakultät (ZiB)</a:t>
            </a:r>
          </a:p>
          <a:p>
            <a:pPr marL="1143000" lvl="2" indent="-228600">
              <a:spcBef>
                <a:spcPts val="500"/>
              </a:spcBef>
              <a:buFont typeface="Arial"/>
              <a:buChar char="•"/>
              <a:defRPr sz="2400" u="sng">
                <a:solidFill>
                  <a:srgbClr val="009999"/>
                </a:solidFill>
              </a:defRPr>
            </a:pPr>
            <a:r>
              <a:rPr u="sng">
                <a:solidFill>
                  <a:srgbClr val="0000FF"/>
                </a:solidFill>
                <a:hlinkClick r:id="rId2" tooltip="https://www.hf.uni-koeln.de/31538"/>
              </a:rPr>
              <a:t>https://www.hf.uni-koeln.de/31538</a:t>
            </a:r>
            <a:endParaRPr/>
          </a:p>
          <a:p>
            <a:pPr marL="0" lvl="2" indent="914400">
              <a:spcBef>
                <a:spcPts val="500"/>
              </a:spcBef>
              <a:buSzTx/>
              <a:buNone/>
              <a:defRPr sz="2400"/>
            </a:pPr>
            <a:endParaRPr/>
          </a:p>
          <a:p>
            <a:pPr marL="742950" lvl="1" indent="-285750">
              <a:spcBef>
                <a:spcPts val="600"/>
              </a:spcBef>
              <a:buFont typeface="Arial"/>
              <a:buChar char="•"/>
              <a:defRPr sz="2800"/>
            </a:pPr>
            <a:r>
              <a:t>International Office der Universität zu Köln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F2E65-9F91-2B4D-8348-E002B35BF6F3}"/>
              </a:ext>
            </a:extLst>
          </p:cNvPr>
          <p:cNvSpPr>
            <a:spLocks noGrp="1"/>
          </p:cNvSpPr>
          <p:nvPr>
            <p:ph type="title"/>
          </p:nvPr>
        </p:nvSpPr>
        <p:spPr>
          <a:xfrm>
            <a:off x="2068513" y="291599"/>
            <a:ext cx="8054975" cy="975644"/>
          </a:xfrm>
        </p:spPr>
        <p:txBody>
          <a:bodyPr>
            <a:normAutofit/>
          </a:bodyPr>
          <a:lstStyle/>
          <a:p>
            <a:pPr algn="ctr" eaLnBrk="0" fontAlgn="base" hangingPunct="0">
              <a:spcAft>
                <a:spcPct val="0"/>
              </a:spcAft>
              <a:defRPr/>
            </a:pPr>
            <a:r>
              <a:rPr lang="de-DE" sz="2800" b="1" dirty="0">
                <a:solidFill>
                  <a:srgbClr val="C00000"/>
                </a:solidFill>
                <a:latin typeface="Arial Narrow" panose="020B0606020202030204" pitchFamily="34" charset="0"/>
                <a:cs typeface="Arial" panose="020B0604020202020204" pitchFamily="34" charset="0"/>
              </a:rPr>
              <a:t>Allgemeine Studienberatung und Zuständigkeiten an der Universität zu Köln</a:t>
            </a:r>
          </a:p>
        </p:txBody>
      </p:sp>
      <p:graphicFrame>
        <p:nvGraphicFramePr>
          <p:cNvPr id="6" name="Inhaltsplatzhalter 5">
            <a:extLst>
              <a:ext uri="{FF2B5EF4-FFF2-40B4-BE49-F238E27FC236}">
                <a16:creationId xmlns:a16="http://schemas.microsoft.com/office/drawing/2014/main" id="{666403EE-894D-B34E-81A6-20A77C64F327}"/>
              </a:ext>
            </a:extLst>
          </p:cNvPr>
          <p:cNvGraphicFramePr>
            <a:graphicFrameLocks noGrp="1"/>
          </p:cNvGraphicFramePr>
          <p:nvPr>
            <p:ph idx="1"/>
            <p:extLst>
              <p:ext uri="{D42A27DB-BD31-4B8C-83A1-F6EECF244321}">
                <p14:modId xmlns:p14="http://schemas.microsoft.com/office/powerpoint/2010/main" val="1836328938"/>
              </p:ext>
            </p:extLst>
          </p:nvPr>
        </p:nvGraphicFramePr>
        <p:xfrm>
          <a:off x="201336" y="1392572"/>
          <a:ext cx="11711031" cy="4784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58DD18D1-7BAF-4E9C-AB40-703223A8F92C}"/>
              </a:ext>
            </a:extLst>
          </p:cNvPr>
          <p:cNvSpPr>
            <a:spLocks noChangeArrowheads="1"/>
          </p:cNvSpPr>
          <p:nvPr/>
        </p:nvSpPr>
        <p:spPr bwMode="auto">
          <a:xfrm>
            <a:off x="1730404" y="6366998"/>
            <a:ext cx="6948488"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ヒラギノ角ゴ Pro W3" panose="020B0300000000000000" pitchFamily="34" charset="-128"/>
                <a:cs typeface="+mn-cs"/>
              </a:defRPr>
            </a:lvl9pPr>
          </a:lstStyle>
          <a:p>
            <a:r>
              <a:rPr lang="de-DE" altLang="de-DE" sz="1100" dirty="0">
                <a:solidFill>
                  <a:srgbClr val="457A93"/>
                </a:solidFill>
                <a:latin typeface="Arial Narrow" panose="020B0604020202020204" pitchFamily="34" charset="0"/>
              </a:rPr>
              <a:t>Studierenden-Service-Center (SSC) der Humanwissenschaftlichen Fakultät, Abteilung Heilpädagogik</a:t>
            </a:r>
          </a:p>
        </p:txBody>
      </p:sp>
    </p:spTree>
    <p:extLst>
      <p:ext uri="{BB962C8B-B14F-4D97-AF65-F5344CB8AC3E}">
        <p14:creationId xmlns:p14="http://schemas.microsoft.com/office/powerpoint/2010/main" val="2765050966"/>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SSC Kunst und Musik</a:t>
            </a:r>
          </a:p>
        </p:txBody>
      </p:sp>
      <p:sp>
        <p:nvSpPr>
          <p:cNvPr id="5" name="Inhaltsplatzhalter 2"/>
          <p:cNvSpPr>
            <a:spLocks noGrp="1"/>
          </p:cNvSpPr>
          <p:nvPr>
            <p:ph type="body" idx="1"/>
          </p:nvPr>
        </p:nvSpPr>
        <p:spPr bwMode="auto">
          <a:xfrm>
            <a:off x="914400" y="2633048"/>
            <a:ext cx="10363200" cy="3581403"/>
          </a:xfrm>
          <a:prstGeom prst="rect">
            <a:avLst/>
          </a:prstGeom>
        </p:spPr>
        <p:txBody>
          <a:bodyPr lIns="45718" tIns="45718" rIns="45718" bIns="45718" anchor="t">
            <a:normAutofit/>
          </a:bodyPr>
          <a:lstStyle/>
          <a:p>
            <a:pPr marL="0" indent="0">
              <a:buSzTx/>
              <a:buNone/>
              <a:defRPr/>
            </a:pPr>
            <a:r>
              <a:rPr dirty="0"/>
              <a:t>	</a:t>
            </a:r>
            <a:r>
              <a:rPr dirty="0" err="1"/>
              <a:t>Sondersprechstunde</a:t>
            </a:r>
            <a:r>
              <a:rPr dirty="0"/>
              <a:t> </a:t>
            </a:r>
            <a:r>
              <a:rPr dirty="0" err="1"/>
              <a:t>für</a:t>
            </a:r>
            <a:r>
              <a:rPr dirty="0"/>
              <a:t> </a:t>
            </a:r>
            <a:r>
              <a:rPr dirty="0" err="1"/>
              <a:t>Erstsemester</a:t>
            </a:r>
            <a:r>
              <a:rPr dirty="0"/>
              <a:t> B.A.</a:t>
            </a:r>
          </a:p>
          <a:p>
            <a:pPr marL="0" indent="0" algn="ctr">
              <a:buSzTx/>
              <a:buNone/>
              <a:defRPr/>
            </a:pPr>
            <a:r>
              <a:rPr lang="de-DE" dirty="0"/>
              <a:t>21.03.2023 14-15 Uhr Präsenz im SSC Büro</a:t>
            </a:r>
          </a:p>
          <a:p>
            <a:pPr marL="0" indent="0" algn="ctr">
              <a:buSzTx/>
              <a:buNone/>
              <a:defRPr/>
            </a:pPr>
            <a:r>
              <a:rPr lang="de-DE" dirty="0"/>
              <a:t>15-16 Uhr</a:t>
            </a:r>
            <a:r>
              <a:rPr dirty="0"/>
              <a:t> (online)</a:t>
            </a:r>
            <a:r>
              <a:rPr lang="de-DE" dirty="0"/>
              <a:t> </a:t>
            </a:r>
          </a:p>
          <a:p>
            <a:pPr marL="0" indent="0" algn="ctr">
              <a:buSzTx/>
              <a:buNone/>
              <a:defRPr/>
            </a:pPr>
            <a:r>
              <a:rPr lang="de-DE" sz="1800" dirty="0"/>
              <a:t>https://uni-koeln.zoom.us/j/98428010812?pwd=WWJXODNZaksxOFh3NlhzUnhYaWxtdz09</a:t>
            </a:r>
            <a:endParaRPr sz="1800" dirty="0"/>
          </a:p>
        </p:txBody>
      </p:sp>
    </p:spTree>
    <p:extLst>
      <p:ext uri="{BB962C8B-B14F-4D97-AF65-F5344CB8AC3E}">
        <p14:creationId xmlns:p14="http://schemas.microsoft.com/office/powerpoint/2010/main" val="525345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1524000" y="1122362"/>
            <a:ext cx="9144000" cy="2387601"/>
          </a:xfrm>
          <a:prstGeom prst="rect">
            <a:avLst/>
          </a:prstGeom>
        </p:spPr>
        <p:txBody>
          <a:bodyPr/>
          <a:lstStyle/>
          <a:p>
            <a:pPr>
              <a:defRPr/>
            </a:pPr>
            <a:r>
              <a:t>Fragen?!</a:t>
            </a:r>
          </a:p>
        </p:txBody>
      </p:sp>
      <p:sp>
        <p:nvSpPr>
          <p:cNvPr id="5" name="Untertitel 2"/>
          <p:cNvSpPr>
            <a:spLocks noGrp="1"/>
          </p:cNvSpPr>
          <p:nvPr>
            <p:ph type="subTitle" sz="quarter" idx="1"/>
          </p:nvPr>
        </p:nvSpPr>
        <p:spPr bwMode="auto">
          <a:xfrm>
            <a:off x="1524000" y="3602037"/>
            <a:ext cx="9144000" cy="1655762"/>
          </a:xfrm>
          <a:prstGeom prst="rect">
            <a:avLst/>
          </a:prstGeom>
        </p:spPr>
        <p:txBody>
          <a:bodyPr/>
          <a:lstStyle/>
          <a:p>
            <a:pPr>
              <a:defRPr/>
            </a:pPr>
            <a:r>
              <a:t>Melden Sie sich jederzeit bei uns im SSC Kunst und Musik </a:t>
            </a:r>
          </a:p>
          <a:p>
            <a:pPr>
              <a:defRPr/>
            </a:pPr>
            <a:r>
              <a:t>ssc-kunst-musik@uni-koeln.de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Grafik 3"/>
          <p:cNvPicPr>
            <a:picLocks noChangeAspect="1"/>
          </p:cNvPicPr>
          <p:nvPr/>
        </p:nvPicPr>
        <p:blipFill>
          <a:blip r:embed="rId3"/>
          <a:stretch/>
        </p:blipFill>
        <p:spPr bwMode="auto">
          <a:xfrm>
            <a:off x="6868631" y="837844"/>
            <a:ext cx="4752755" cy="4278776"/>
          </a:xfrm>
          <a:prstGeom prst="rect">
            <a:avLst/>
          </a:prstGeom>
          <a:ln w="12700">
            <a:miter lim="400000"/>
          </a:ln>
        </p:spPr>
      </p:pic>
      <p:sp>
        <p:nvSpPr>
          <p:cNvPr id="5" name="Titel 1"/>
          <p:cNvSpPr>
            <a:spLocks noGrp="1"/>
          </p:cNvSpPr>
          <p:nvPr>
            <p:ph type="title"/>
          </p:nvPr>
        </p:nvSpPr>
        <p:spPr bwMode="auto">
          <a:prstGeom prst="rect">
            <a:avLst/>
          </a:prstGeom>
        </p:spPr>
        <p:txBody>
          <a:bodyPr/>
          <a:lstStyle/>
          <a:p>
            <a:pPr>
              <a:defRPr/>
            </a:pPr>
            <a:r>
              <a:t>SSC </a:t>
            </a:r>
            <a:r>
              <a:rPr u="none"/>
              <a:t>Kunst </a:t>
            </a:r>
            <a:r>
              <a:t>und Musik</a:t>
            </a:r>
          </a:p>
        </p:txBody>
      </p:sp>
      <p:sp>
        <p:nvSpPr>
          <p:cNvPr id="6" name="Inhaltsplatzhalter 2"/>
          <p:cNvSpPr>
            <a:spLocks noGrp="1"/>
          </p:cNvSpPr>
          <p:nvPr>
            <p:ph type="body" sz="quarter" idx="1"/>
          </p:nvPr>
        </p:nvSpPr>
        <p:spPr bwMode="auto">
          <a:xfrm>
            <a:off x="7482638" y="5221683"/>
            <a:ext cx="3524740" cy="644769"/>
          </a:xfrm>
          <a:prstGeom prst="rect">
            <a:avLst/>
          </a:prstGeom>
        </p:spPr>
        <p:txBody>
          <a:bodyPr/>
          <a:lstStyle>
            <a:lvl1pPr marL="0" indent="0">
              <a:spcBef>
                <a:spcPts val="300"/>
              </a:spcBef>
              <a:buSzTx/>
              <a:buNone/>
              <a:defRPr sz="1600"/>
            </a:lvl1pPr>
          </a:lstStyle>
          <a:p>
            <a:pPr>
              <a:defRPr/>
            </a:pPr>
            <a:r>
              <a:t>(http://www.hf.uni-koeln.de/36087)</a:t>
            </a:r>
          </a:p>
        </p:txBody>
      </p:sp>
      <p:sp>
        <p:nvSpPr>
          <p:cNvPr id="7" name="Inhaltsplatzhalter 2"/>
          <p:cNvSpPr/>
          <p:nvPr/>
        </p:nvSpPr>
        <p:spPr bwMode="auto">
          <a:xfrm>
            <a:off x="1095154" y="1896554"/>
            <a:ext cx="4904410" cy="2936475"/>
          </a:xfrm>
          <a:prstGeom prst="rect">
            <a:avLst/>
          </a:prstGeom>
          <a:ln w="12700">
            <a:miter lim="400000"/>
          </a:ln>
        </p:spPr>
        <p:txBody>
          <a:bodyPr lIns="45718" tIns="45718" rIns="45718" bIns="45718">
            <a:spAutoFit/>
          </a:bodyPr>
          <a:lstStyle/>
          <a:p>
            <a:pPr>
              <a:spcBef>
                <a:spcPts val="700"/>
              </a:spcBef>
              <a:defRPr sz="3000" b="1">
                <a:solidFill>
                  <a:srgbClr val="2B586C"/>
                </a:solidFill>
                <a:latin typeface="Arial"/>
                <a:ea typeface="Arial"/>
                <a:cs typeface="Arial"/>
              </a:defRPr>
            </a:pPr>
            <a:endParaRPr/>
          </a:p>
          <a:p>
            <a:pPr marL="342900" indent="-342900">
              <a:spcBef>
                <a:spcPts val="700"/>
              </a:spcBef>
              <a:buSzPct val="100000"/>
              <a:buFont typeface="Times"/>
              <a:buChar char="•"/>
              <a:defRPr sz="3000" b="1">
                <a:solidFill>
                  <a:srgbClr val="2B586C"/>
                </a:solidFill>
                <a:latin typeface="Arial"/>
                <a:ea typeface="Arial"/>
                <a:cs typeface="Arial"/>
              </a:defRPr>
            </a:pPr>
            <a:r>
              <a:t>Wer/Was ist das SSC und wie ist es zu erreichen?</a:t>
            </a:r>
            <a:endParaRPr sz="3200"/>
          </a:p>
          <a:p>
            <a:pPr>
              <a:spcBef>
                <a:spcPts val="700"/>
              </a:spcBef>
              <a:defRPr sz="3000" b="1">
                <a:solidFill>
                  <a:srgbClr val="2B586C"/>
                </a:solidFill>
                <a:latin typeface="Arial"/>
                <a:ea typeface="Arial"/>
                <a:cs typeface="Arial"/>
              </a:defRPr>
            </a:pPr>
            <a:endParaRPr/>
          </a:p>
          <a:p>
            <a:pPr marL="342900" indent="-342900">
              <a:spcBef>
                <a:spcPts val="700"/>
              </a:spcBef>
              <a:buSzPct val="100000"/>
              <a:buFont typeface="Times"/>
              <a:buChar char="•"/>
              <a:defRPr sz="3000" b="1">
                <a:solidFill>
                  <a:srgbClr val="2B586C"/>
                </a:solidFill>
                <a:latin typeface="Arial"/>
                <a:ea typeface="Arial"/>
                <a:cs typeface="Arial"/>
              </a:defRPr>
            </a:pPr>
            <a:r>
              <a:t>Was macht das SSC?</a:t>
            </a:r>
          </a:p>
        </p:txBody>
      </p:sp>
      <p:sp>
        <p:nvSpPr>
          <p:cNvPr id="8" name="Rechteck 5"/>
          <p:cNvSpPr/>
          <p:nvPr/>
        </p:nvSpPr>
        <p:spPr bwMode="auto">
          <a:xfrm>
            <a:off x="7352934" y="5116618"/>
            <a:ext cx="3677244" cy="534838"/>
          </a:xfrm>
          <a:prstGeom prst="rect">
            <a:avLst/>
          </a:prstGeom>
          <a:ln w="38100">
            <a:solidFill>
              <a:srgbClr val="FF0000"/>
            </a:solidFill>
            <a:miter/>
          </a:ln>
        </p:spPr>
        <p:txBody>
          <a:bodyPr lIns="45717" tIns="45717" rIns="45717" bIns="45717"/>
          <a:lstStyle/>
          <a:p>
            <a:pPr>
              <a:defRPr sz="2400">
                <a:latin typeface="Arial"/>
                <a:ea typeface="Arial"/>
                <a:cs typeface="Arial"/>
              </a:defRPr>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rPr dirty="0" err="1"/>
              <a:t>Zuständigkeiten</a:t>
            </a:r>
            <a:endParaRPr dirty="0"/>
          </a:p>
        </p:txBody>
      </p:sp>
      <p:sp>
        <p:nvSpPr>
          <p:cNvPr id="5" name="Inhaltsplatzhalter 2"/>
          <p:cNvSpPr>
            <a:spLocks noGrp="1"/>
          </p:cNvSpPr>
          <p:nvPr>
            <p:ph type="body" idx="1"/>
          </p:nvPr>
        </p:nvSpPr>
        <p:spPr bwMode="auto">
          <a:prstGeom prst="rect">
            <a:avLst/>
          </a:prstGeom>
        </p:spPr>
        <p:txBody>
          <a:bodyPr/>
          <a:lstStyle/>
          <a:p>
            <a:pPr marL="0" indent="0" defTabSz="877822">
              <a:spcBef>
                <a:spcPts val="400"/>
              </a:spcBef>
              <a:buSzTx/>
              <a:buNone/>
              <a:defRPr sz="1900"/>
            </a:pPr>
            <a:r>
              <a:rPr dirty="0" err="1">
                <a:solidFill>
                  <a:schemeClr val="accent1">
                    <a:lumMod val="25000"/>
                  </a:schemeClr>
                </a:solidFill>
              </a:rPr>
              <a:t>Lehramt</a:t>
            </a:r>
            <a:r>
              <a:rPr lang="de-DE" dirty="0">
                <a:solidFill>
                  <a:schemeClr val="accent1">
                    <a:lumMod val="25000"/>
                  </a:schemeClr>
                </a:solidFill>
              </a:rPr>
              <a:t>:</a:t>
            </a:r>
            <a:r>
              <a:rPr dirty="0"/>
              <a:t>						</a:t>
            </a:r>
          </a:p>
          <a:p>
            <a:pPr marL="329184" indent="-329184" defTabSz="877822">
              <a:spcBef>
                <a:spcPts val="400"/>
              </a:spcBef>
              <a:defRPr sz="1900"/>
            </a:pPr>
            <a:r>
              <a:rPr dirty="0">
                <a:solidFill>
                  <a:schemeClr val="bg2"/>
                </a:solidFill>
              </a:rPr>
              <a:t>Kunst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spcBef>
                <a:spcPts val="400"/>
              </a:spcBef>
              <a:defRPr sz="1900"/>
            </a:pPr>
            <a:r>
              <a:rPr dirty="0" err="1">
                <a:solidFill>
                  <a:schemeClr val="bg2"/>
                </a:solidFill>
              </a:rPr>
              <a:t>Musik</a:t>
            </a:r>
            <a:r>
              <a:rPr dirty="0">
                <a:solidFill>
                  <a:schemeClr val="bg2"/>
                </a:solidFill>
              </a:rPr>
              <a: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spcBef>
                <a:spcPts val="400"/>
              </a:spcBef>
              <a:defRPr sz="1900"/>
            </a:pPr>
            <a:r>
              <a:rPr dirty="0" err="1">
                <a:solidFill>
                  <a:schemeClr val="bg2"/>
                </a:solidFill>
              </a:rPr>
              <a:t>Ästhetische</a:t>
            </a:r>
            <a:r>
              <a:rPr dirty="0">
                <a:solidFill>
                  <a:schemeClr val="bg2"/>
                </a:solidFill>
              </a:rPr>
              <a:t> </a:t>
            </a:r>
            <a:r>
              <a:rPr dirty="0" err="1">
                <a:solidFill>
                  <a:schemeClr val="bg2"/>
                </a:solidFill>
              </a:rPr>
              <a:t>Erziehung</a:t>
            </a:r>
            <a:r>
              <a:rPr dirty="0">
                <a:solidFill>
                  <a:schemeClr val="bg2"/>
                </a:solidFill>
              </a:rPr>
              <a: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0" indent="0" defTabSz="877822">
              <a:buSzTx/>
              <a:buNone/>
              <a:defRPr sz="1900"/>
            </a:pPr>
            <a:endParaRPr dirty="0">
              <a:solidFill>
                <a:schemeClr val="bg2"/>
              </a:solidFill>
            </a:endParaRPr>
          </a:p>
          <a:p>
            <a:pPr marL="0" indent="0" defTabSz="877822">
              <a:spcBef>
                <a:spcPts val="400"/>
              </a:spcBef>
              <a:buSzTx/>
              <a:buNone/>
              <a:defRPr sz="1900"/>
            </a:pPr>
            <a:r>
              <a:rPr dirty="0" err="1">
                <a:solidFill>
                  <a:schemeClr val="accent1">
                    <a:lumMod val="25000"/>
                  </a:schemeClr>
                </a:solidFill>
              </a:rPr>
              <a:t>Fachstudiengänge</a:t>
            </a:r>
            <a:r>
              <a:rPr lang="de-DE" dirty="0">
                <a:solidFill>
                  <a:schemeClr val="accent1">
                    <a:lumMod val="25000"/>
                  </a:schemeClr>
                </a:solidFill>
              </a:rPr>
              <a:t>:</a:t>
            </a:r>
            <a:endParaRPr dirty="0">
              <a:solidFill>
                <a:schemeClr val="accent1">
                  <a:lumMod val="25000"/>
                </a:schemeClr>
              </a:solidFill>
            </a:endParaRPr>
          </a:p>
          <a:p>
            <a:pPr marL="329184" indent="-329184" defTabSz="877822">
              <a:spcBef>
                <a:spcPts val="400"/>
              </a:spcBef>
              <a:defRPr sz="1900"/>
            </a:pPr>
            <a:r>
              <a:rPr dirty="0">
                <a:solidFill>
                  <a:schemeClr val="bg2"/>
                </a:solidFill>
              </a:rPr>
              <a:t>Intermedia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spcBef>
                <a:spcPts val="400"/>
              </a:spcBef>
              <a:defRPr sz="1900"/>
            </a:pPr>
            <a:r>
              <a:rPr dirty="0" err="1">
                <a:solidFill>
                  <a:schemeClr val="bg2"/>
                </a:solidFill>
              </a:rPr>
              <a:t>Musikvermittlung</a:t>
            </a:r>
            <a:r>
              <a:rPr dirty="0">
                <a:solidFill>
                  <a:schemeClr val="bg2"/>
                </a:solidFill>
              </a:rPr>
              <a:t> (B</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 M</a:t>
            </a:r>
            <a:r>
              <a:rPr lang="de-DE" dirty="0">
                <a:solidFill>
                  <a:schemeClr val="bg2"/>
                </a:solidFill>
              </a:rPr>
              <a:t>.</a:t>
            </a:r>
            <a:r>
              <a:rPr dirty="0">
                <a:solidFill>
                  <a:schemeClr val="bg2"/>
                </a:solidFill>
              </a:rPr>
              <a:t>A</a:t>
            </a:r>
            <a:r>
              <a:rPr lang="de-DE" dirty="0">
                <a:solidFill>
                  <a:schemeClr val="bg2"/>
                </a:solidFill>
              </a:rPr>
              <a:t>.</a:t>
            </a:r>
            <a:r>
              <a:rPr dirty="0">
                <a:solidFill>
                  <a:schemeClr val="bg2"/>
                </a:solidFill>
              </a:rPr>
              <a:t>)</a:t>
            </a:r>
          </a:p>
          <a:p>
            <a:pPr marL="329184" indent="-329184" defTabSz="877822">
              <a:defRPr sz="1900"/>
            </a:pPr>
            <a:endParaRPr dirty="0"/>
          </a:p>
          <a:p>
            <a:pPr marL="0" indent="0" defTabSz="877822">
              <a:spcBef>
                <a:spcPts val="400"/>
              </a:spcBef>
              <a:buSzTx/>
              <a:buNone/>
              <a:defRPr sz="1900"/>
            </a:pPr>
            <a:r>
              <a:rPr dirty="0"/>
              <a:t>KLIPS 2.0</a:t>
            </a:r>
          </a:p>
        </p:txBody>
      </p:sp>
    </p:spTree>
    <p:extLst>
      <p:ext uri="{BB962C8B-B14F-4D97-AF65-F5344CB8AC3E}">
        <p14:creationId xmlns:p14="http://schemas.microsoft.com/office/powerpoint/2010/main" val="205888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14400" y="0"/>
            <a:ext cx="10363200" cy="1143000"/>
          </a:xfrm>
          <a:prstGeom prst="rect">
            <a:avLst/>
          </a:prstGeom>
        </p:spPr>
        <p:txBody>
          <a:bodyPr/>
          <a:lstStyle/>
          <a:p>
            <a:pPr>
              <a:defRPr/>
            </a:pPr>
            <a:r>
              <a:t>KLIPS 2.0</a:t>
            </a:r>
          </a:p>
        </p:txBody>
      </p:sp>
      <p:sp>
        <p:nvSpPr>
          <p:cNvPr id="5" name="Inhaltsplatzhalter 2"/>
          <p:cNvSpPr>
            <a:spLocks noGrp="1"/>
          </p:cNvSpPr>
          <p:nvPr>
            <p:ph type="body" idx="1"/>
          </p:nvPr>
        </p:nvSpPr>
        <p:spPr bwMode="auto">
          <a:xfrm>
            <a:off x="949569" y="1340768"/>
            <a:ext cx="10292862" cy="4696114"/>
          </a:xfrm>
          <a:prstGeom prst="rect">
            <a:avLst/>
          </a:prstGeom>
        </p:spPr>
        <p:txBody>
          <a:bodyPr/>
          <a:lstStyle/>
          <a:p>
            <a:pPr marL="440871" lvl="1" indent="0">
              <a:lnSpc>
                <a:spcPct val="80000"/>
              </a:lnSpc>
              <a:spcBef>
                <a:spcPts val="500"/>
              </a:spcBef>
              <a:buNone/>
              <a:defRPr sz="2300"/>
            </a:pPr>
            <a:r>
              <a:rPr dirty="0"/>
              <a:t>Basics</a:t>
            </a:r>
            <a:r>
              <a:rPr lang="de-DE" dirty="0"/>
              <a:t>:</a:t>
            </a:r>
          </a:p>
          <a:p>
            <a:pPr>
              <a:lnSpc>
                <a:spcPct val="80000"/>
              </a:lnSpc>
              <a:spcBef>
                <a:spcPts val="500"/>
              </a:spcBef>
              <a:defRPr sz="2300"/>
            </a:pPr>
            <a:endParaRPr lang="de-DE" sz="1000" dirty="0"/>
          </a:p>
          <a:p>
            <a:pPr marL="440871" lvl="1" indent="0" algn="just">
              <a:lnSpc>
                <a:spcPct val="80000"/>
              </a:lnSpc>
              <a:spcBef>
                <a:spcPts val="500"/>
              </a:spcBef>
              <a:buNone/>
              <a:defRPr sz="2300"/>
            </a:pPr>
            <a:r>
              <a:rPr lang="de-DE" sz="1500" b="0" dirty="0"/>
              <a:t>- Was ist Klips 2.0?</a:t>
            </a:r>
          </a:p>
          <a:p>
            <a:pPr marL="440871" lvl="1" indent="0" algn="just">
              <a:lnSpc>
                <a:spcPct val="80000"/>
              </a:lnSpc>
              <a:spcBef>
                <a:spcPts val="500"/>
              </a:spcBef>
              <a:buNone/>
              <a:defRPr sz="2300"/>
            </a:pPr>
            <a:r>
              <a:rPr lang="de-DE" sz="1500" b="0" dirty="0"/>
              <a:t>- Anmelden &amp; Umschalten</a:t>
            </a:r>
          </a:p>
          <a:p>
            <a:pPr marL="440871" lvl="1" indent="0" algn="just">
              <a:lnSpc>
                <a:spcPct val="80000"/>
              </a:lnSpc>
              <a:spcBef>
                <a:spcPts val="500"/>
              </a:spcBef>
              <a:buNone/>
              <a:defRPr sz="2300"/>
            </a:pPr>
            <a:r>
              <a:rPr lang="de-DE" sz="1500" b="0" dirty="0"/>
              <a:t>- Aufbau Klips 2.0</a:t>
            </a:r>
          </a:p>
          <a:p>
            <a:pPr marL="1126671" lvl="1" indent="-685800" algn="just">
              <a:lnSpc>
                <a:spcPct val="80000"/>
              </a:lnSpc>
              <a:spcBef>
                <a:spcPts val="500"/>
              </a:spcBef>
              <a:buFontTx/>
              <a:buChar char="-"/>
              <a:defRPr sz="2300"/>
            </a:pPr>
            <a:endParaRPr sz="1000" b="0" dirty="0"/>
          </a:p>
          <a:p>
            <a:pPr marL="440871" lvl="1" indent="0">
              <a:lnSpc>
                <a:spcPct val="80000"/>
              </a:lnSpc>
              <a:spcBef>
                <a:spcPts val="500"/>
              </a:spcBef>
              <a:buNone/>
              <a:defRPr sz="2300"/>
            </a:pPr>
            <a:r>
              <a:rPr dirty="0" err="1"/>
              <a:t>Lehrveranstaltungen</a:t>
            </a:r>
            <a:r>
              <a:rPr lang="de-DE" dirty="0"/>
              <a:t>:</a:t>
            </a:r>
            <a:endParaRPr lang="de-DE" sz="1000" dirty="0"/>
          </a:p>
          <a:p>
            <a:pPr marL="440871" lvl="1" indent="0" algn="just">
              <a:lnSpc>
                <a:spcPct val="80000"/>
              </a:lnSpc>
              <a:spcBef>
                <a:spcPts val="500"/>
              </a:spcBef>
              <a:buNone/>
              <a:defRPr sz="2300"/>
            </a:pPr>
            <a:r>
              <a:rPr lang="de-DE" sz="1500" b="0" dirty="0"/>
              <a:t>- Belegung und Vergabe von Lehrveranstaltungsplätzen</a:t>
            </a:r>
          </a:p>
          <a:p>
            <a:pPr marL="440871" lvl="1" indent="0" algn="just">
              <a:lnSpc>
                <a:spcPct val="80000"/>
              </a:lnSpc>
              <a:spcBef>
                <a:spcPts val="500"/>
              </a:spcBef>
              <a:buNone/>
              <a:defRPr sz="2300"/>
            </a:pPr>
            <a:r>
              <a:rPr lang="de-DE" sz="1500" b="0" dirty="0"/>
              <a:t>- Belegwünsche abgeben und priorisieren</a:t>
            </a:r>
          </a:p>
          <a:p>
            <a:pPr marL="726621" lvl="1" indent="-285750" algn="just">
              <a:lnSpc>
                <a:spcPct val="80000"/>
              </a:lnSpc>
              <a:spcBef>
                <a:spcPts val="500"/>
              </a:spcBef>
              <a:buFontTx/>
              <a:buChar char="-"/>
              <a:defRPr sz="2300"/>
            </a:pPr>
            <a:endParaRPr sz="1500" b="0" dirty="0"/>
          </a:p>
          <a:p>
            <a:pPr marL="440871" lvl="1" indent="0">
              <a:lnSpc>
                <a:spcPct val="80000"/>
              </a:lnSpc>
              <a:spcBef>
                <a:spcPts val="500"/>
              </a:spcBef>
              <a:buNone/>
              <a:defRPr sz="2300"/>
            </a:pPr>
            <a:r>
              <a:rPr dirty="0" err="1"/>
              <a:t>Prüfungen</a:t>
            </a:r>
            <a:r>
              <a:rPr lang="de-DE" dirty="0"/>
              <a:t>:</a:t>
            </a:r>
            <a:endParaRPr lang="de-DE" sz="1000" dirty="0"/>
          </a:p>
          <a:p>
            <a:pPr marL="440871" lvl="1" indent="0">
              <a:lnSpc>
                <a:spcPct val="80000"/>
              </a:lnSpc>
              <a:spcBef>
                <a:spcPts val="500"/>
              </a:spcBef>
              <a:buNone/>
              <a:defRPr sz="2300"/>
            </a:pPr>
            <a:r>
              <a:rPr lang="de-DE" sz="1500" dirty="0"/>
              <a:t> - </a:t>
            </a:r>
            <a:r>
              <a:rPr lang="de-DE" sz="1500" b="0" dirty="0"/>
              <a:t>An- und Abmeldung zu/von Prüfungen</a:t>
            </a:r>
          </a:p>
          <a:p>
            <a:pPr marL="440871" lvl="1" indent="0">
              <a:lnSpc>
                <a:spcPct val="80000"/>
              </a:lnSpc>
              <a:spcBef>
                <a:spcPts val="500"/>
              </a:spcBef>
              <a:buNone/>
              <a:defRPr sz="2300"/>
            </a:pPr>
            <a:endParaRPr sz="1500" b="0" dirty="0"/>
          </a:p>
          <a:p>
            <a:pPr marL="440871" lvl="1" indent="0">
              <a:lnSpc>
                <a:spcPct val="80000"/>
              </a:lnSpc>
              <a:spcBef>
                <a:spcPts val="500"/>
              </a:spcBef>
              <a:buNone/>
              <a:defRPr sz="2300"/>
            </a:pPr>
            <a:r>
              <a:rPr dirty="0"/>
              <a:t>KLIPS 2.0 Online-</a:t>
            </a:r>
            <a:r>
              <a:rPr dirty="0" err="1"/>
              <a:t>Hilfe</a:t>
            </a:r>
            <a:r>
              <a:rPr lang="de-DE" dirty="0"/>
              <a:t>:</a:t>
            </a:r>
            <a:endParaRPr lang="de-DE" sz="1000" dirty="0"/>
          </a:p>
          <a:p>
            <a:pPr marL="440871" lvl="1" indent="0">
              <a:lnSpc>
                <a:spcPct val="80000"/>
              </a:lnSpc>
              <a:spcBef>
                <a:spcPts val="500"/>
              </a:spcBef>
              <a:buNone/>
              <a:defRPr sz="2300"/>
            </a:pPr>
            <a:r>
              <a:rPr lang="de-DE" sz="1500" b="0" dirty="0"/>
              <a:t>- Informationen nachlesen</a:t>
            </a:r>
            <a:endParaRPr sz="1500" b="0" dirty="0"/>
          </a:p>
        </p:txBody>
      </p:sp>
    </p:spTree>
    <p:extLst>
      <p:ext uri="{BB962C8B-B14F-4D97-AF65-F5344CB8AC3E}">
        <p14:creationId xmlns:p14="http://schemas.microsoft.com/office/powerpoint/2010/main" val="341685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p:cNvSpPr>
            <a:spLocks noGrp="1"/>
          </p:cNvSpPr>
          <p:nvPr>
            <p:ph type="title"/>
          </p:nvPr>
        </p:nvSpPr>
        <p:spPr>
          <a:xfrm>
            <a:off x="1984638" y="365127"/>
            <a:ext cx="8054712" cy="514768"/>
          </a:xfrm>
        </p:spPr>
        <p:txBody>
          <a:bodyPr>
            <a:noAutofit/>
          </a:bodyPr>
          <a:lstStyle/>
          <a:p>
            <a:r>
              <a:rPr lang="de-DE" sz="3200" dirty="0">
                <a:solidFill>
                  <a:srgbClr val="C00000"/>
                </a:solidFill>
              </a:rPr>
              <a:t>Allgemeine Informationen</a:t>
            </a:r>
          </a:p>
        </p:txBody>
      </p:sp>
      <p:sp>
        <p:nvSpPr>
          <p:cNvPr id="6" name="Geschweifte Klammer links 5"/>
          <p:cNvSpPr/>
          <p:nvPr/>
        </p:nvSpPr>
        <p:spPr bwMode="auto">
          <a:xfrm rot="5400000">
            <a:off x="4007767" y="906610"/>
            <a:ext cx="432048" cy="3456384"/>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7" name="Pfeil nach rechts 6"/>
          <p:cNvSpPr/>
          <p:nvPr/>
        </p:nvSpPr>
        <p:spPr bwMode="auto">
          <a:xfrm>
            <a:off x="2495599" y="2870384"/>
            <a:ext cx="3456384" cy="576064"/>
          </a:xfrm>
          <a:prstGeom prst="rightArrow">
            <a:avLst/>
          </a:prstGeom>
          <a:solidFill>
            <a:srgbClr val="457A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rgbClr val="457A93"/>
              </a:solidFill>
              <a:latin typeface="Arial" panose="020B0604020202020204" pitchFamily="34" charset="0"/>
              <a:ea typeface="ヒラギノ角ゴ Pro W3" pitchFamily="-112" charset="-128"/>
            </a:endParaRPr>
          </a:p>
        </p:txBody>
      </p:sp>
      <p:sp>
        <p:nvSpPr>
          <p:cNvPr id="8" name="Geschweifte Klammer links 7"/>
          <p:cNvSpPr/>
          <p:nvPr/>
        </p:nvSpPr>
        <p:spPr bwMode="auto">
          <a:xfrm rot="16200000">
            <a:off x="3577245" y="2762413"/>
            <a:ext cx="936104" cy="211492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10" name="Textfeld 9"/>
          <p:cNvSpPr txBox="1"/>
          <p:nvPr/>
        </p:nvSpPr>
        <p:spPr>
          <a:xfrm>
            <a:off x="2570660" y="4432812"/>
            <a:ext cx="2949277" cy="646331"/>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Vorlesungszeit </a:t>
            </a:r>
            <a:r>
              <a:rPr lang="de-DE" dirty="0" err="1">
                <a:latin typeface="Arial" panose="020B0604020202020204" pitchFamily="34" charset="0"/>
                <a:cs typeface="Arial" panose="020B0604020202020204" pitchFamily="34" charset="0"/>
              </a:rPr>
              <a:t>SoSe</a:t>
            </a:r>
            <a:r>
              <a:rPr lang="de-DE" dirty="0">
                <a:latin typeface="Arial" panose="020B0604020202020204" pitchFamily="34" charset="0"/>
                <a:cs typeface="Arial" panose="020B0604020202020204" pitchFamily="34" charset="0"/>
              </a:rPr>
              <a:t> 23 </a:t>
            </a:r>
          </a:p>
          <a:p>
            <a:pPr algn="ctr"/>
            <a:r>
              <a:rPr lang="de-DE" dirty="0">
                <a:latin typeface="Arial" panose="020B0604020202020204" pitchFamily="34" charset="0"/>
                <a:cs typeface="Arial" panose="020B0604020202020204" pitchFamily="34" charset="0"/>
              </a:rPr>
              <a:t>03.04.23 – 14.07.23</a:t>
            </a:r>
          </a:p>
        </p:txBody>
      </p:sp>
      <p:sp>
        <p:nvSpPr>
          <p:cNvPr id="12" name="Geschweifte Klammer links 11"/>
          <p:cNvSpPr/>
          <p:nvPr/>
        </p:nvSpPr>
        <p:spPr bwMode="auto">
          <a:xfrm rot="5400000">
            <a:off x="7680176" y="906610"/>
            <a:ext cx="432048" cy="3456384"/>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14" name="Geschweifte Klammer links 13"/>
          <p:cNvSpPr/>
          <p:nvPr/>
        </p:nvSpPr>
        <p:spPr bwMode="auto">
          <a:xfrm rot="16200000">
            <a:off x="7304348" y="2762413"/>
            <a:ext cx="936104" cy="211492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chemeClr val="tx1"/>
              </a:solidFill>
              <a:latin typeface="Arial" panose="020B0604020202020204" pitchFamily="34" charset="0"/>
              <a:ea typeface="ヒラギノ角ゴ Pro W3" pitchFamily="-112" charset="-128"/>
            </a:endParaRPr>
          </a:p>
        </p:txBody>
      </p:sp>
      <p:sp>
        <p:nvSpPr>
          <p:cNvPr id="15" name="Textfeld 14"/>
          <p:cNvSpPr txBox="1"/>
          <p:nvPr/>
        </p:nvSpPr>
        <p:spPr>
          <a:xfrm>
            <a:off x="6324601" y="4432813"/>
            <a:ext cx="3318429" cy="646331"/>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Vorlesungszeit </a:t>
            </a:r>
            <a:r>
              <a:rPr lang="de-DE" dirty="0" err="1">
                <a:latin typeface="Arial" panose="020B0604020202020204" pitchFamily="34" charset="0"/>
                <a:cs typeface="Arial" panose="020B0604020202020204" pitchFamily="34" charset="0"/>
              </a:rPr>
              <a:t>WiSe</a:t>
            </a:r>
            <a:r>
              <a:rPr lang="de-DE" dirty="0">
                <a:latin typeface="Arial" panose="020B0604020202020204" pitchFamily="34" charset="0"/>
                <a:cs typeface="Arial" panose="020B0604020202020204" pitchFamily="34" charset="0"/>
              </a:rPr>
              <a:t> 23/24 09.10.23 – 02.02.24</a:t>
            </a:r>
          </a:p>
        </p:txBody>
      </p:sp>
      <p:sp>
        <p:nvSpPr>
          <p:cNvPr id="16" name="Textfeld 15"/>
          <p:cNvSpPr txBox="1"/>
          <p:nvPr/>
        </p:nvSpPr>
        <p:spPr>
          <a:xfrm>
            <a:off x="3220334" y="1738557"/>
            <a:ext cx="2353497" cy="369332"/>
          </a:xfrm>
          <a:prstGeom prst="rect">
            <a:avLst/>
          </a:prstGeom>
          <a:noFill/>
        </p:spPr>
        <p:txBody>
          <a:bodyPr wrap="square" rtlCol="0">
            <a:spAutoFit/>
          </a:bodyPr>
          <a:lstStyle/>
          <a:p>
            <a:r>
              <a:rPr lang="de-DE">
                <a:latin typeface="Arial" panose="020B0604020202020204" pitchFamily="34" charset="0"/>
                <a:cs typeface="Arial" panose="020B0604020202020204" pitchFamily="34" charset="0"/>
              </a:rPr>
              <a:t>Sommersemester</a:t>
            </a:r>
            <a:endParaRPr lang="de-DE" dirty="0">
              <a:latin typeface="Arial" panose="020B0604020202020204" pitchFamily="34" charset="0"/>
              <a:cs typeface="Arial" panose="020B0604020202020204" pitchFamily="34" charset="0"/>
            </a:endParaRPr>
          </a:p>
        </p:txBody>
      </p:sp>
      <p:sp>
        <p:nvSpPr>
          <p:cNvPr id="17" name="Textfeld 16"/>
          <p:cNvSpPr txBox="1"/>
          <p:nvPr/>
        </p:nvSpPr>
        <p:spPr>
          <a:xfrm>
            <a:off x="7076226" y="1467498"/>
            <a:ext cx="2014901" cy="646331"/>
          </a:xfrm>
          <a:prstGeom prst="rect">
            <a:avLst/>
          </a:prstGeom>
          <a:noFill/>
        </p:spPr>
        <p:txBody>
          <a:bodyPr wrap="square" rtlCol="0">
            <a:spAutoFit/>
          </a:bodyPr>
          <a:lstStyle/>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Wintersemester</a:t>
            </a:r>
          </a:p>
        </p:txBody>
      </p:sp>
      <p:sp>
        <p:nvSpPr>
          <p:cNvPr id="18" name="Textfeld 17"/>
          <p:cNvSpPr txBox="1"/>
          <p:nvPr/>
        </p:nvSpPr>
        <p:spPr>
          <a:xfrm>
            <a:off x="2392241" y="2145140"/>
            <a:ext cx="82809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01.04.</a:t>
            </a:r>
          </a:p>
        </p:txBody>
      </p:sp>
      <p:sp>
        <p:nvSpPr>
          <p:cNvPr id="19" name="Textfeld 18"/>
          <p:cNvSpPr txBox="1"/>
          <p:nvPr/>
        </p:nvSpPr>
        <p:spPr>
          <a:xfrm>
            <a:off x="5275036" y="2139607"/>
            <a:ext cx="856969" cy="369332"/>
          </a:xfrm>
          <a:prstGeom prst="rect">
            <a:avLst/>
          </a:prstGeom>
          <a:noFill/>
        </p:spPr>
        <p:txBody>
          <a:bodyPr wrap="square" rtlCol="0">
            <a:spAutoFit/>
          </a:bodyPr>
          <a:lstStyle/>
          <a:p>
            <a:r>
              <a:rPr lang="de-DE">
                <a:latin typeface="Arial" panose="020B0604020202020204" pitchFamily="34" charset="0"/>
                <a:cs typeface="Arial" panose="020B0604020202020204" pitchFamily="34" charset="0"/>
              </a:rPr>
              <a:t>30.09.</a:t>
            </a:r>
            <a:endParaRPr lang="de-DE" dirty="0">
              <a:latin typeface="Arial" panose="020B0604020202020204" pitchFamily="34" charset="0"/>
              <a:cs typeface="Arial" panose="020B0604020202020204" pitchFamily="34" charset="0"/>
            </a:endParaRPr>
          </a:p>
        </p:txBody>
      </p:sp>
      <p:sp>
        <p:nvSpPr>
          <p:cNvPr id="20" name="Textfeld 19"/>
          <p:cNvSpPr txBox="1"/>
          <p:nvPr/>
        </p:nvSpPr>
        <p:spPr>
          <a:xfrm>
            <a:off x="6101718" y="2135622"/>
            <a:ext cx="826637"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01.10.</a:t>
            </a:r>
          </a:p>
        </p:txBody>
      </p:sp>
      <p:sp>
        <p:nvSpPr>
          <p:cNvPr id="21" name="Textfeld 20"/>
          <p:cNvSpPr txBox="1"/>
          <p:nvPr/>
        </p:nvSpPr>
        <p:spPr>
          <a:xfrm>
            <a:off x="8976321" y="2145141"/>
            <a:ext cx="864096"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31.03.</a:t>
            </a:r>
          </a:p>
          <a:p>
            <a:endParaRPr lang="de-DE" dirty="0">
              <a:latin typeface="Arial" panose="020B0604020202020204" pitchFamily="34" charset="0"/>
              <a:cs typeface="Arial" panose="020B0604020202020204" pitchFamily="34" charset="0"/>
            </a:endParaRPr>
          </a:p>
        </p:txBody>
      </p:sp>
      <p:sp>
        <p:nvSpPr>
          <p:cNvPr id="22" name="Pfeil nach rechts 21"/>
          <p:cNvSpPr/>
          <p:nvPr/>
        </p:nvSpPr>
        <p:spPr bwMode="auto">
          <a:xfrm>
            <a:off x="6168008" y="2850826"/>
            <a:ext cx="3456384" cy="576064"/>
          </a:xfrm>
          <a:prstGeom prst="rightArrow">
            <a:avLst/>
          </a:prstGeom>
          <a:solidFill>
            <a:srgbClr val="457A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0" eaLnBrk="0" fontAlgn="base" hangingPunct="0">
              <a:spcBef>
                <a:spcPct val="0"/>
              </a:spcBef>
              <a:spcAft>
                <a:spcPct val="0"/>
              </a:spcAft>
            </a:pPr>
            <a:endParaRPr lang="de-DE" sz="2400">
              <a:solidFill>
                <a:srgbClr val="457A93"/>
              </a:solidFill>
              <a:latin typeface="Arial" panose="020B0604020202020204" pitchFamily="34" charset="0"/>
              <a:ea typeface="ヒラギノ角ゴ Pro W3" pitchFamily="-112" charset="-128"/>
            </a:endParaRPr>
          </a:p>
        </p:txBody>
      </p:sp>
      <p:sp>
        <p:nvSpPr>
          <p:cNvPr id="2" name="Textfeld 1">
            <a:extLst>
              <a:ext uri="{FF2B5EF4-FFF2-40B4-BE49-F238E27FC236}">
                <a16:creationId xmlns:a16="http://schemas.microsoft.com/office/drawing/2014/main" id="{AA744651-7154-7045-B361-623011462E18}"/>
              </a:ext>
            </a:extLst>
          </p:cNvPr>
          <p:cNvSpPr txBox="1"/>
          <p:nvPr/>
        </p:nvSpPr>
        <p:spPr bwMode="auto">
          <a:xfrm>
            <a:off x="7139354" y="6172200"/>
            <a:ext cx="184731"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endParaRPr lang="de-DE" dirty="0"/>
          </a:p>
        </p:txBody>
      </p:sp>
      <mc:AlternateContent xmlns:mc="http://schemas.openxmlformats.org/markup-compatibility/2006" xmlns:p14="http://schemas.microsoft.com/office/powerpoint/2010/main">
        <mc:Choice Requires="p14">
          <p:contentPart p14:bwMode="auto" r:id="rId2">
            <p14:nvContentPartPr>
              <p14:cNvPr id="11" name="Freihand 10">
                <a:extLst>
                  <a:ext uri="{FF2B5EF4-FFF2-40B4-BE49-F238E27FC236}">
                    <a16:creationId xmlns:a16="http://schemas.microsoft.com/office/drawing/2014/main" id="{CE78CD09-3A03-004A-8F43-5C1E9F0C6A54}"/>
                  </a:ext>
                </a:extLst>
              </p14:cNvPr>
              <p14:cNvContentPartPr/>
              <p14:nvPr/>
            </p14:nvContentPartPr>
            <p14:xfrm>
              <a:off x="3358551" y="461797"/>
              <a:ext cx="360" cy="360"/>
            </p14:xfrm>
          </p:contentPart>
        </mc:Choice>
        <mc:Fallback xmlns="">
          <p:pic>
            <p:nvPicPr>
              <p:cNvPr id="11" name="Freihand 10">
                <a:extLst>
                  <a:ext uri="{FF2B5EF4-FFF2-40B4-BE49-F238E27FC236}">
                    <a16:creationId xmlns:a16="http://schemas.microsoft.com/office/drawing/2014/main" id="{CE78CD09-3A03-004A-8F43-5C1E9F0C6A54}"/>
                  </a:ext>
                </a:extLst>
              </p:cNvPr>
              <p:cNvPicPr/>
              <p:nvPr/>
            </p:nvPicPr>
            <p:blipFill>
              <a:blip r:embed="rId3"/>
              <a:stretch>
                <a:fillRect/>
              </a:stretch>
            </p:blipFill>
            <p:spPr>
              <a:xfrm>
                <a:off x="3304551" y="35415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Freihand 12">
                <a:extLst>
                  <a:ext uri="{FF2B5EF4-FFF2-40B4-BE49-F238E27FC236}">
                    <a16:creationId xmlns:a16="http://schemas.microsoft.com/office/drawing/2014/main" id="{AD172BE6-C02B-7549-A455-7970A53FF6F0}"/>
                  </a:ext>
                </a:extLst>
              </p14:cNvPr>
              <p14:cNvContentPartPr/>
              <p14:nvPr/>
            </p14:nvContentPartPr>
            <p14:xfrm>
              <a:off x="4885593" y="553571"/>
              <a:ext cx="360" cy="360"/>
            </p14:xfrm>
          </p:contentPart>
        </mc:Choice>
        <mc:Fallback xmlns="">
          <p:pic>
            <p:nvPicPr>
              <p:cNvPr id="13" name="Freihand 12">
                <a:extLst>
                  <a:ext uri="{FF2B5EF4-FFF2-40B4-BE49-F238E27FC236}">
                    <a16:creationId xmlns:a16="http://schemas.microsoft.com/office/drawing/2014/main" id="{AD172BE6-C02B-7549-A455-7970A53FF6F0}"/>
                  </a:ext>
                </a:extLst>
              </p:cNvPr>
              <p:cNvPicPr/>
              <p:nvPr/>
            </p:nvPicPr>
            <p:blipFill>
              <a:blip r:embed="rId3"/>
              <a:stretch>
                <a:fillRect/>
              </a:stretch>
            </p:blipFill>
            <p:spPr>
              <a:xfrm>
                <a:off x="4831953" y="445931"/>
                <a:ext cx="108000" cy="216000"/>
              </a:xfrm>
              <a:prstGeom prst="rect">
                <a:avLst/>
              </a:prstGeom>
            </p:spPr>
          </p:pic>
        </mc:Fallback>
      </mc:AlternateContent>
    </p:spTree>
    <p:extLst>
      <p:ext uri="{BB962C8B-B14F-4D97-AF65-F5344CB8AC3E}">
        <p14:creationId xmlns:p14="http://schemas.microsoft.com/office/powerpoint/2010/main" val="382328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Infos nachlesen</a:t>
            </a:r>
          </a:p>
        </p:txBody>
      </p:sp>
      <p:sp>
        <p:nvSpPr>
          <p:cNvPr id="5" name="Inhaltsplatzhalter 2"/>
          <p:cNvSpPr>
            <a:spLocks noGrp="1"/>
          </p:cNvSpPr>
          <p:nvPr>
            <p:ph type="body" sz="quarter" idx="1"/>
          </p:nvPr>
        </p:nvSpPr>
        <p:spPr bwMode="auto">
          <a:xfrm>
            <a:off x="914399" y="1981200"/>
            <a:ext cx="3735756" cy="3581400"/>
          </a:xfrm>
          <a:prstGeom prst="rect">
            <a:avLst/>
          </a:prstGeom>
        </p:spPr>
        <p:txBody>
          <a:bodyPr/>
          <a:lstStyle>
            <a:lvl2pPr marL="742950" indent="-285750">
              <a:spcBef>
                <a:spcPts val="600"/>
              </a:spcBef>
              <a:buFontTx/>
              <a:defRPr sz="2800"/>
            </a:lvl2pPr>
          </a:lstStyle>
          <a:p>
            <a:pPr>
              <a:defRPr/>
            </a:pPr>
            <a:r>
              <a:t>KLIPS 2.0 - Support</a:t>
            </a:r>
          </a:p>
          <a:p>
            <a:pPr lvl="1">
              <a:defRPr/>
            </a:pPr>
            <a:r>
              <a:t>http://klips2-support.uni-koeln.de</a:t>
            </a:r>
          </a:p>
        </p:txBody>
      </p:sp>
      <p:pic>
        <p:nvPicPr>
          <p:cNvPr id="3" name="Grafik 2">
            <a:extLst>
              <a:ext uri="{FF2B5EF4-FFF2-40B4-BE49-F238E27FC236}">
                <a16:creationId xmlns:a16="http://schemas.microsoft.com/office/drawing/2014/main" id="{B2687BB3-B7DA-29C7-32A3-83BEBC9CAB84}"/>
              </a:ext>
            </a:extLst>
          </p:cNvPr>
          <p:cNvPicPr>
            <a:picLocks noChangeAspect="1"/>
          </p:cNvPicPr>
          <p:nvPr/>
        </p:nvPicPr>
        <p:blipFill>
          <a:blip r:embed="rId3"/>
          <a:stretch>
            <a:fillRect/>
          </a:stretch>
        </p:blipFill>
        <p:spPr>
          <a:xfrm>
            <a:off x="5066611" y="0"/>
            <a:ext cx="7091561" cy="5717296"/>
          </a:xfrm>
          <a:prstGeom prst="rect">
            <a:avLst/>
          </a:prstGeom>
        </p:spPr>
      </p:pic>
    </p:spTree>
    <p:extLst>
      <p:ext uri="{BB962C8B-B14F-4D97-AF65-F5344CB8AC3E}">
        <p14:creationId xmlns:p14="http://schemas.microsoft.com/office/powerpoint/2010/main" val="275393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prstGeom prst="rect">
            <a:avLst/>
          </a:prstGeom>
        </p:spPr>
        <p:txBody>
          <a:bodyPr/>
          <a:lstStyle/>
          <a:p>
            <a:pPr>
              <a:defRPr/>
            </a:pPr>
            <a:r>
              <a:t>Basics</a:t>
            </a:r>
          </a:p>
        </p:txBody>
      </p:sp>
      <p:sp>
        <p:nvSpPr>
          <p:cNvPr id="5" name="Inhaltsplatzhalter 2"/>
          <p:cNvSpPr>
            <a:spLocks noGrp="1"/>
          </p:cNvSpPr>
          <p:nvPr>
            <p:ph type="body" idx="1"/>
          </p:nvPr>
        </p:nvSpPr>
        <p:spPr bwMode="auto">
          <a:xfrm>
            <a:off x="914398" y="1981199"/>
            <a:ext cx="10475497" cy="3665621"/>
          </a:xfrm>
          <a:prstGeom prst="rect">
            <a:avLst/>
          </a:prstGeom>
        </p:spPr>
        <p:txBody>
          <a:bodyPr/>
          <a:lstStyle/>
          <a:p>
            <a:pPr>
              <a:spcBef>
                <a:spcPts val="400"/>
              </a:spcBef>
              <a:defRPr sz="2000"/>
            </a:pPr>
            <a:r>
              <a:rPr dirty="0"/>
              <a:t>Was </a:t>
            </a:r>
            <a:r>
              <a:rPr dirty="0" err="1"/>
              <a:t>ist</a:t>
            </a:r>
            <a:r>
              <a:rPr dirty="0"/>
              <a:t> KLIPS 2.0? </a:t>
            </a:r>
          </a:p>
          <a:p>
            <a:pPr marL="742950" lvl="1" indent="-285750">
              <a:spcBef>
                <a:spcPts val="400"/>
              </a:spcBef>
              <a:buFontTx/>
              <a:defRPr sz="1800"/>
            </a:pPr>
            <a:r>
              <a:rPr dirty="0" err="1"/>
              <a:t>Kölner</a:t>
            </a:r>
            <a:r>
              <a:rPr dirty="0"/>
              <a:t> Lehr-, </a:t>
            </a:r>
            <a:r>
              <a:rPr dirty="0" err="1"/>
              <a:t>Informations</a:t>
            </a:r>
            <a:r>
              <a:rPr dirty="0"/>
              <a:t>- und </a:t>
            </a:r>
            <a:r>
              <a:rPr dirty="0" err="1"/>
              <a:t>Prüfungs</a:t>
            </a:r>
            <a:r>
              <a:rPr dirty="0"/>
              <a:t>-Service</a:t>
            </a:r>
            <a:endParaRPr sz="2800" dirty="0"/>
          </a:p>
          <a:p>
            <a:pPr>
              <a:spcBef>
                <a:spcPts val="400"/>
              </a:spcBef>
              <a:defRPr sz="2000"/>
            </a:pPr>
            <a:r>
              <a:rPr dirty="0"/>
              <a:t>Was </a:t>
            </a:r>
            <a:r>
              <a:rPr dirty="0" err="1"/>
              <a:t>bietet</a:t>
            </a:r>
            <a:r>
              <a:rPr dirty="0"/>
              <a:t> KLIPS 2.0?</a:t>
            </a:r>
          </a:p>
          <a:p>
            <a:pPr marL="742950" lvl="1" indent="-285750">
              <a:spcBef>
                <a:spcPts val="400"/>
              </a:spcBef>
              <a:buFontTx/>
              <a:defRPr sz="1800"/>
            </a:pPr>
            <a:r>
              <a:rPr dirty="0"/>
              <a:t>Download und </a:t>
            </a:r>
            <a:r>
              <a:rPr dirty="0" err="1"/>
              <a:t>Ausdruck</a:t>
            </a:r>
            <a:r>
              <a:rPr dirty="0"/>
              <a:t> </a:t>
            </a:r>
            <a:r>
              <a:rPr dirty="0" err="1"/>
              <a:t>Ihrer</a:t>
            </a:r>
            <a:r>
              <a:rPr dirty="0"/>
              <a:t> </a:t>
            </a:r>
            <a:r>
              <a:rPr dirty="0" err="1"/>
              <a:t>Studienunterlagen</a:t>
            </a:r>
            <a:endParaRPr sz="2800" dirty="0"/>
          </a:p>
          <a:p>
            <a:pPr marL="742950" lvl="1" indent="-285750">
              <a:spcBef>
                <a:spcPts val="400"/>
              </a:spcBef>
              <a:buFontTx/>
              <a:defRPr sz="1800"/>
            </a:pPr>
            <a:r>
              <a:rPr dirty="0"/>
              <a:t>An- und </a:t>
            </a:r>
            <a:r>
              <a:rPr dirty="0" err="1"/>
              <a:t>Abmeldung</a:t>
            </a:r>
            <a:r>
              <a:rPr dirty="0"/>
              <a:t> </a:t>
            </a:r>
            <a:r>
              <a:rPr dirty="0" err="1"/>
              <a:t>zu</a:t>
            </a:r>
            <a:r>
              <a:rPr dirty="0"/>
              <a:t>/von </a:t>
            </a:r>
            <a:r>
              <a:rPr dirty="0" err="1"/>
              <a:t>Lehrveranstaltungen</a:t>
            </a:r>
            <a:r>
              <a:rPr dirty="0"/>
              <a:t> und </a:t>
            </a:r>
            <a:r>
              <a:rPr dirty="0" err="1"/>
              <a:t>Prüfungen</a:t>
            </a:r>
            <a:endParaRPr sz="2800" dirty="0"/>
          </a:p>
          <a:p>
            <a:pPr marL="742950" lvl="1" indent="-285750">
              <a:spcBef>
                <a:spcPts val="400"/>
              </a:spcBef>
              <a:buFontTx/>
              <a:defRPr sz="1800"/>
            </a:pPr>
            <a:r>
              <a:rPr dirty="0" err="1"/>
              <a:t>Einsicht</a:t>
            </a:r>
            <a:r>
              <a:rPr dirty="0"/>
              <a:t> in </a:t>
            </a:r>
            <a:r>
              <a:rPr dirty="0" err="1"/>
              <a:t>Ihre</a:t>
            </a:r>
            <a:r>
              <a:rPr dirty="0"/>
              <a:t> </a:t>
            </a:r>
            <a:r>
              <a:rPr dirty="0" err="1"/>
              <a:t>Prüfungsergebnisse</a:t>
            </a:r>
            <a:endParaRPr sz="2800" dirty="0"/>
          </a:p>
          <a:p>
            <a:pPr marL="742950" lvl="1" indent="-285750">
              <a:spcBef>
                <a:spcPts val="400"/>
              </a:spcBef>
              <a:buFontTx/>
              <a:defRPr sz="1800"/>
            </a:pPr>
            <a:r>
              <a:rPr dirty="0" err="1"/>
              <a:t>Einsicht</a:t>
            </a:r>
            <a:r>
              <a:rPr dirty="0"/>
              <a:t> in </a:t>
            </a:r>
            <a:r>
              <a:rPr dirty="0" err="1"/>
              <a:t>Ihr</a:t>
            </a:r>
            <a:r>
              <a:rPr dirty="0"/>
              <a:t> </a:t>
            </a:r>
            <a:r>
              <a:rPr dirty="0" err="1"/>
              <a:t>Semesterbeitragskonto</a:t>
            </a:r>
            <a:endParaRPr sz="2800" dirty="0"/>
          </a:p>
          <a:p>
            <a:pPr marL="742950" lvl="1" indent="-285750">
              <a:spcBef>
                <a:spcPts val="400"/>
              </a:spcBef>
              <a:buFontTx/>
              <a:defRPr sz="1800"/>
            </a:pPr>
            <a:r>
              <a:rPr dirty="0" err="1"/>
              <a:t>Verwaltung</a:t>
            </a:r>
            <a:r>
              <a:rPr dirty="0"/>
              <a:t> </a:t>
            </a:r>
            <a:r>
              <a:rPr dirty="0" err="1"/>
              <a:t>Ihres</a:t>
            </a:r>
            <a:r>
              <a:rPr dirty="0"/>
              <a:t> </a:t>
            </a:r>
            <a:r>
              <a:rPr dirty="0" err="1"/>
              <a:t>Stundenplans</a:t>
            </a:r>
            <a:r>
              <a:rPr dirty="0"/>
              <a:t> und </a:t>
            </a:r>
            <a:r>
              <a:rPr dirty="0" err="1"/>
              <a:t>persönlicher</a:t>
            </a:r>
            <a:r>
              <a:rPr dirty="0"/>
              <a:t> </a:t>
            </a:r>
            <a:r>
              <a:rPr dirty="0" err="1"/>
              <a:t>Termine</a:t>
            </a:r>
            <a:endParaRPr sz="2800" dirty="0"/>
          </a:p>
          <a:p>
            <a:pPr marL="742950" lvl="1" indent="-285750">
              <a:spcBef>
                <a:spcPts val="400"/>
              </a:spcBef>
              <a:buFontTx/>
              <a:defRPr sz="1800"/>
            </a:pPr>
            <a:r>
              <a:rPr dirty="0" err="1"/>
              <a:t>Automatische</a:t>
            </a:r>
            <a:r>
              <a:rPr dirty="0"/>
              <a:t> Information per E-Mail </a:t>
            </a:r>
            <a:r>
              <a:rPr dirty="0" err="1"/>
              <a:t>über</a:t>
            </a:r>
            <a:r>
              <a:rPr dirty="0"/>
              <a:t> </a:t>
            </a:r>
            <a:r>
              <a:rPr dirty="0" err="1"/>
              <a:t>Raum</a:t>
            </a:r>
            <a:r>
              <a:rPr dirty="0"/>
              <a:t>- und </a:t>
            </a:r>
            <a:r>
              <a:rPr dirty="0" err="1"/>
              <a:t>Terminänderungen</a:t>
            </a:r>
            <a:endParaRPr sz="2800" dirty="0"/>
          </a:p>
          <a:p>
            <a:pPr marL="742950" lvl="1" indent="-285750">
              <a:spcBef>
                <a:spcPts val="400"/>
              </a:spcBef>
              <a:buFontTx/>
              <a:defRPr sz="1800"/>
            </a:pPr>
            <a:r>
              <a:rPr dirty="0" err="1"/>
              <a:t>Suchfunktion</a:t>
            </a:r>
            <a:r>
              <a:rPr dirty="0"/>
              <a:t> </a:t>
            </a:r>
            <a:r>
              <a:rPr dirty="0" err="1"/>
              <a:t>für</a:t>
            </a:r>
            <a:r>
              <a:rPr dirty="0"/>
              <a:t> </a:t>
            </a:r>
            <a:r>
              <a:rPr dirty="0" err="1"/>
              <a:t>Lehrende</a:t>
            </a:r>
            <a:r>
              <a:rPr dirty="0"/>
              <a:t>, </a:t>
            </a:r>
            <a:r>
              <a:rPr dirty="0" err="1"/>
              <a:t>Einrichtungen</a:t>
            </a:r>
            <a:r>
              <a:rPr dirty="0"/>
              <a:t>, </a:t>
            </a:r>
            <a:r>
              <a:rPr dirty="0" err="1"/>
              <a:t>Räume</a:t>
            </a:r>
            <a:r>
              <a:rPr dirty="0"/>
              <a:t> und </a:t>
            </a:r>
            <a:r>
              <a:rPr dirty="0" err="1"/>
              <a:t>Lehrveranstaltungen</a:t>
            </a:r>
            <a:endParaRPr dirty="0"/>
          </a:p>
        </p:txBody>
      </p:sp>
    </p:spTree>
  </p:cSld>
  <p:clrMapOvr>
    <a:masterClrMapping/>
  </p:clrMapOvr>
</p:sld>
</file>

<file path=ppt/theme/theme1.xml><?xml version="1.0" encoding="utf-8"?>
<a:theme xmlns:a="http://schemas.openxmlformats.org/drawingml/2006/main" name="UniPPTDesign">
  <a:themeElements>
    <a:clrScheme name="UniPPT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UniPPTDesign">
      <a:majorFont>
        <a:latin typeface="Helvetica"/>
        <a:ea typeface="Helvetica"/>
        <a:cs typeface="Helvetica"/>
      </a:majorFont>
      <a:minorFont>
        <a:latin typeface="Calibri"/>
        <a:ea typeface="Calibri"/>
        <a:cs typeface="Calibri"/>
      </a:minorFont>
    </a:fontScheme>
    <a:fmtScheme name="UniPPT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UniPPTDesign">
  <a:themeElements>
    <a:clrScheme name="UniPPT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UniPPTDesign">
      <a:majorFont>
        <a:latin typeface="Helvetica"/>
        <a:ea typeface="Helvetica"/>
        <a:cs typeface="Helvetica"/>
      </a:majorFont>
      <a:minorFont>
        <a:latin typeface="Calibri"/>
        <a:ea typeface="Calibri"/>
        <a:cs typeface="Calibri"/>
      </a:minorFont>
    </a:fontScheme>
    <a:fmtScheme name="UniPPT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1331</Words>
  <Application>Microsoft Macintosh PowerPoint</Application>
  <DocSecurity>0</DocSecurity>
  <PresentationFormat>Breitbild</PresentationFormat>
  <Paragraphs>200</Paragraphs>
  <Slides>37</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Arial Narrow</vt:lpstr>
      <vt:lpstr>Calibri</vt:lpstr>
      <vt:lpstr>Helvetica</vt:lpstr>
      <vt:lpstr>Times</vt:lpstr>
      <vt:lpstr>Wingdings</vt:lpstr>
      <vt:lpstr>UniPPTDesign</vt:lpstr>
      <vt:lpstr>Herzlich Willkommen an der Universität zu Köln</vt:lpstr>
      <vt:lpstr>Inhalt</vt:lpstr>
      <vt:lpstr>SSC Kunst und Musik </vt:lpstr>
      <vt:lpstr>SSC Kunst und Musik</vt:lpstr>
      <vt:lpstr>Zuständigkeiten</vt:lpstr>
      <vt:lpstr>KLIPS 2.0</vt:lpstr>
      <vt:lpstr>Allgemeine Informationen</vt:lpstr>
      <vt:lpstr>Infos nachlesen</vt:lpstr>
      <vt:lpstr>Basics</vt:lpstr>
      <vt:lpstr>Anmelden in KLIPS 2.0</vt:lpstr>
      <vt:lpstr>Status umschalten!</vt:lpstr>
      <vt:lpstr>Umschalten </vt:lpstr>
      <vt:lpstr>Aufbau KLIPS 2.0</vt:lpstr>
      <vt:lpstr>Aufbau </vt:lpstr>
      <vt:lpstr>Veranstaltungsbelegung</vt:lpstr>
      <vt:lpstr>Anmeldung zu Lehrveranstaltungen</vt:lpstr>
      <vt:lpstr>Anmeldung zu Lehrveranstaltungen</vt:lpstr>
      <vt:lpstr>Wahl des Studienfachs </vt:lpstr>
      <vt:lpstr>Anmeldung zu Lehrveranstaltungen</vt:lpstr>
      <vt:lpstr>Anmeldung zu Lehrveranstaltungen</vt:lpstr>
      <vt:lpstr>Anmeldung zu Lehrveranstaltungen</vt:lpstr>
      <vt:lpstr>Anmeldung zu Lehrveranstaltungen</vt:lpstr>
      <vt:lpstr>Anmeldung zu Lehrveranstaltungen</vt:lpstr>
      <vt:lpstr>Sonderantragsverfahren auf zulassungsbeschränkte Veranstaltungen</vt:lpstr>
      <vt:lpstr>Formen von Studien- und Prüfungsleistungen</vt:lpstr>
      <vt:lpstr>Modulprüfungen – Wichtig!</vt:lpstr>
      <vt:lpstr>Prüfungen - Fristen</vt:lpstr>
      <vt:lpstr>Prüfungen // Leistungen</vt:lpstr>
      <vt:lpstr>Modulhandbücher</vt:lpstr>
      <vt:lpstr>Modulhandbuch BA Ästhetische Erziehung</vt:lpstr>
      <vt:lpstr>Modulhandbuch BA Ästhetische Erziehung</vt:lpstr>
      <vt:lpstr>Modulhandbuch BA Ästhetische Erziehung</vt:lpstr>
      <vt:lpstr>Studienbegleitbogen BA Ästhetische Erziehung</vt:lpstr>
      <vt:lpstr>Auslandssemester</vt:lpstr>
      <vt:lpstr>Allgemeine Studienberatung und Zuständigkeiten an der Universität zu Köln</vt:lpstr>
      <vt:lpstr>SSC Kunst und Musik</vt:lpstr>
      <vt:lpstr>Fragen?!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an der Universität zu Köln</dc:title>
  <dc:subject/>
  <dc:creator>Clara Sutorius</dc:creator>
  <cp:keywords/>
  <dc:description/>
  <cp:lastModifiedBy>Microsoft Office User</cp:lastModifiedBy>
  <cp:revision>91</cp:revision>
  <dcterms:modified xsi:type="dcterms:W3CDTF">2023-03-16T13:40:15Z</dcterms:modified>
  <cp:category/>
  <dc:identifier/>
  <cp:contentStatus/>
  <dc:language/>
  <cp:version/>
</cp:coreProperties>
</file>